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318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5" r:id="rId5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24075" y="282320"/>
            <a:ext cx="8943848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0725" y="720928"/>
            <a:ext cx="1590548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1775205"/>
            <a:ext cx="10363199" cy="2536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4917" y="2120790"/>
            <a:ext cx="6661784" cy="2291909"/>
          </a:xfrm>
          <a:prstGeom prst="rect">
            <a:avLst/>
          </a:prstGeom>
        </p:spPr>
        <p:txBody>
          <a:bodyPr vert="horz" wrap="square" lIns="0" tIns="3810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00"/>
              </a:spcBef>
            </a:pPr>
            <a:r>
              <a:rPr sz="6000" spc="-5" dirty="0">
                <a:latin typeface="Calibri Light"/>
                <a:cs typeface="Calibri Light"/>
              </a:rPr>
              <a:t>Презентация</a:t>
            </a:r>
            <a:endParaRPr sz="6000" dirty="0">
              <a:latin typeface="Calibri Light"/>
              <a:cs typeface="Calibri Light"/>
            </a:endParaRPr>
          </a:p>
          <a:p>
            <a:pPr marL="12700" marR="5080" algn="ctr">
              <a:lnSpc>
                <a:spcPct val="114599"/>
              </a:lnSpc>
              <a:spcBef>
                <a:spcPts val="735"/>
              </a:spcBef>
            </a:pPr>
            <a:r>
              <a:rPr lang="ru-RU" sz="2400" spc="-5" dirty="0" smtClean="0">
                <a:latin typeface="Calibri"/>
                <a:cs typeface="Calibri"/>
              </a:rPr>
              <a:t>П</a:t>
            </a:r>
            <a:r>
              <a:rPr sz="2400" spc="-5" dirty="0" err="1" smtClean="0">
                <a:latin typeface="Calibri"/>
                <a:cs typeface="Calibri"/>
              </a:rPr>
              <a:t>роект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застройки </a:t>
            </a:r>
            <a:r>
              <a:rPr sz="2400" spc="-5" dirty="0">
                <a:latin typeface="Calibri"/>
                <a:cs typeface="Calibri"/>
              </a:rPr>
              <a:t>квартала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микрорайона).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0928"/>
            <a:ext cx="7386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Визуализация</a:t>
            </a:r>
            <a:r>
              <a:rPr spc="-60" dirty="0"/>
              <a:t> </a:t>
            </a:r>
            <a:r>
              <a:rPr spc="-25" dirty="0"/>
              <a:t>объектов,</a:t>
            </a:r>
            <a:r>
              <a:rPr spc="-45" dirty="0"/>
              <a:t> </a:t>
            </a:r>
            <a:r>
              <a:rPr spc="-30" dirty="0"/>
              <a:t>подлежащих</a:t>
            </a:r>
            <a:r>
              <a:rPr spc="-65" dirty="0"/>
              <a:t> </a:t>
            </a:r>
            <a:r>
              <a:rPr spc="-15" dirty="0"/>
              <a:t>сносу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2427755"/>
            <a:ext cx="5693364" cy="31467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6159" y="2060371"/>
            <a:ext cx="3494243" cy="4436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0928"/>
            <a:ext cx="8684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Визуализация</a:t>
            </a:r>
            <a:r>
              <a:rPr spc="-75" dirty="0"/>
              <a:t> </a:t>
            </a:r>
            <a:r>
              <a:rPr spc="-20" dirty="0"/>
              <a:t>объекта</a:t>
            </a:r>
            <a:r>
              <a:rPr spc="-90" dirty="0"/>
              <a:t> </a:t>
            </a:r>
            <a:r>
              <a:rPr dirty="0"/>
              <a:t>(</a:t>
            </a:r>
            <a:r>
              <a:rPr spc="-30" dirty="0"/>
              <a:t> </a:t>
            </a:r>
            <a:r>
              <a:rPr spc="-25" dirty="0"/>
              <a:t>производственный</a:t>
            </a:r>
            <a:r>
              <a:rPr spc="-85" dirty="0"/>
              <a:t> </a:t>
            </a:r>
            <a:r>
              <a:rPr spc="-20" dirty="0"/>
              <a:t>корпус)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45471"/>
            <a:ext cx="6903599" cy="32354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1316" y="1690205"/>
            <a:ext cx="3721672" cy="43553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7717" y="720928"/>
            <a:ext cx="75793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Визуализация</a:t>
            </a:r>
            <a:r>
              <a:rPr spc="-75" dirty="0"/>
              <a:t> </a:t>
            </a:r>
            <a:r>
              <a:rPr spc="-25" dirty="0"/>
              <a:t>объекта</a:t>
            </a:r>
            <a:r>
              <a:rPr spc="-90" dirty="0"/>
              <a:t> </a:t>
            </a:r>
            <a:r>
              <a:rPr dirty="0"/>
              <a:t>(</a:t>
            </a:r>
            <a:r>
              <a:rPr spc="-30" dirty="0"/>
              <a:t> </a:t>
            </a:r>
            <a:r>
              <a:rPr spc="-25" dirty="0"/>
              <a:t>торговый</a:t>
            </a:r>
            <a:r>
              <a:rPr spc="-90" dirty="0"/>
              <a:t> </a:t>
            </a:r>
            <a:r>
              <a:rPr spc="-25" dirty="0"/>
              <a:t>комплекс).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" y="2296751"/>
            <a:ext cx="7115537" cy="32276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1968964"/>
            <a:ext cx="3070876" cy="46711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5089" y="282320"/>
            <a:ext cx="848360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728595" marR="5080" indent="-2716530">
              <a:lnSpc>
                <a:spcPts val="3460"/>
              </a:lnSpc>
              <a:spcBef>
                <a:spcPts val="535"/>
              </a:spcBef>
            </a:pPr>
            <a:r>
              <a:rPr spc="-10" dirty="0"/>
              <a:t>2.</a:t>
            </a:r>
            <a:r>
              <a:rPr spc="-55" dirty="0"/>
              <a:t> </a:t>
            </a:r>
            <a:r>
              <a:rPr spc="-25" dirty="0"/>
              <a:t>ЗАДАЧИ</a:t>
            </a:r>
            <a:r>
              <a:rPr spc="-100" dirty="0"/>
              <a:t> </a:t>
            </a:r>
            <a:r>
              <a:rPr spc="-30" dirty="0"/>
              <a:t>ПРОЕКТИРОВАНИЯ</a:t>
            </a:r>
            <a:r>
              <a:rPr spc="-85" dirty="0"/>
              <a:t> </a:t>
            </a:r>
            <a:r>
              <a:rPr spc="-25" dirty="0"/>
              <a:t>ЖИЛОГО</a:t>
            </a:r>
            <a:r>
              <a:rPr spc="-110" dirty="0"/>
              <a:t> </a:t>
            </a:r>
            <a:r>
              <a:rPr spc="-25" dirty="0"/>
              <a:t>КВАРТАЛА </a:t>
            </a:r>
            <a:r>
              <a:rPr spc="-710" dirty="0"/>
              <a:t> </a:t>
            </a:r>
            <a:r>
              <a:rPr spc="-30" dirty="0"/>
              <a:t>(МИКРОРАЙОНА).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21509"/>
            <a:ext cx="9707880" cy="34778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spc="-5" dirty="0">
                <a:latin typeface="Calibri"/>
                <a:cs typeface="Calibri"/>
              </a:rPr>
              <a:t>2.1.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Задачи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учета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правового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регулирования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застройки.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660"/>
              </a:spcBef>
            </a:pPr>
            <a:r>
              <a:rPr sz="2800" spc="-15" dirty="0">
                <a:latin typeface="Calibri"/>
                <a:cs typeface="Calibri"/>
              </a:rPr>
              <a:t>До</a:t>
            </a:r>
            <a:r>
              <a:rPr sz="2800" dirty="0">
                <a:latin typeface="Calibri"/>
                <a:cs typeface="Calibri"/>
              </a:rPr>
              <a:t> начала </a:t>
            </a:r>
            <a:r>
              <a:rPr sz="2800" spc="-5" dirty="0">
                <a:latin typeface="Calibri"/>
                <a:cs typeface="Calibri"/>
              </a:rPr>
              <a:t>проектирования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необходимо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изучить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требования</a:t>
            </a:r>
            <a:endParaRPr sz="2800">
              <a:latin typeface="Calibri"/>
              <a:cs typeface="Calibri"/>
            </a:endParaRPr>
          </a:p>
          <a:p>
            <a:pPr marL="12700" marR="44450">
              <a:lnSpc>
                <a:spcPts val="3030"/>
              </a:lnSpc>
              <a:spcBef>
                <a:spcPts val="204"/>
              </a:spcBef>
            </a:pPr>
            <a:r>
              <a:rPr sz="2800" spc="-10" dirty="0">
                <a:latin typeface="Calibri"/>
                <a:cs typeface="Calibri"/>
              </a:rPr>
              <a:t>градостроительных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регламентов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ПЗЗ)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историко-культурные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ограничения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для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застройки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проектируемого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квартала,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05"/>
              </a:lnSpc>
            </a:pPr>
            <a:r>
              <a:rPr sz="2800" spc="-15" dirty="0">
                <a:latin typeface="Calibri"/>
                <a:cs typeface="Calibri"/>
              </a:rPr>
              <a:t>предусмотренные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режимами</a:t>
            </a:r>
            <a:r>
              <a:rPr sz="2800" dirty="0">
                <a:latin typeface="Calibri"/>
                <a:cs typeface="Calibri"/>
              </a:rPr>
              <a:t> зон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охраны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объектов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культурного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наследия.</a:t>
            </a:r>
            <a:endParaRPr sz="2800">
              <a:latin typeface="Calibri"/>
              <a:cs typeface="Calibri"/>
            </a:endParaRPr>
          </a:p>
          <a:p>
            <a:pPr marL="12700" marR="124460">
              <a:lnSpc>
                <a:spcPts val="3020"/>
              </a:lnSpc>
              <a:spcBef>
                <a:spcPts val="1050"/>
              </a:spcBef>
            </a:pP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соответствии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названными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требованиями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выбираются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виды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применяемых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застройке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объектов.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411" y="474675"/>
            <a:ext cx="10168890" cy="13925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indent="4445" algn="ctr">
              <a:lnSpc>
                <a:spcPts val="3460"/>
              </a:lnSpc>
              <a:spcBef>
                <a:spcPts val="535"/>
              </a:spcBef>
            </a:pPr>
            <a:r>
              <a:rPr spc="-20" dirty="0"/>
              <a:t>Закон </a:t>
            </a:r>
            <a:r>
              <a:rPr spc="-30" dirty="0"/>
              <a:t>Санкт-Петербурга </a:t>
            </a:r>
            <a:r>
              <a:rPr spc="-10" dirty="0"/>
              <a:t>от </a:t>
            </a:r>
            <a:r>
              <a:rPr spc="-25" dirty="0"/>
              <a:t>22.12.2005 </a:t>
            </a:r>
            <a:r>
              <a:rPr spc="5" dirty="0"/>
              <a:t>№ </a:t>
            </a:r>
            <a:r>
              <a:rPr spc="-20" dirty="0"/>
              <a:t>728-99 </a:t>
            </a:r>
            <a:r>
              <a:rPr spc="-15" dirty="0"/>
              <a:t>«О </a:t>
            </a:r>
            <a:r>
              <a:rPr spc="-10" dirty="0"/>
              <a:t> </a:t>
            </a:r>
            <a:r>
              <a:rPr spc="-25" dirty="0"/>
              <a:t>Генеральном</a:t>
            </a:r>
            <a:r>
              <a:rPr spc="-75" dirty="0"/>
              <a:t> </a:t>
            </a:r>
            <a:r>
              <a:rPr spc="-20" dirty="0"/>
              <a:t>плане</a:t>
            </a:r>
            <a:r>
              <a:rPr spc="-65" dirty="0"/>
              <a:t> </a:t>
            </a:r>
            <a:r>
              <a:rPr spc="-30" dirty="0"/>
              <a:t>Санкт-Петербурга»</a:t>
            </a:r>
            <a:r>
              <a:rPr spc="-65" dirty="0"/>
              <a:t> </a:t>
            </a:r>
            <a:r>
              <a:rPr spc="-25" dirty="0"/>
              <a:t>(далее</a:t>
            </a:r>
            <a:r>
              <a:rPr spc="-75" dirty="0"/>
              <a:t> </a:t>
            </a:r>
            <a:r>
              <a:rPr spc="-30" dirty="0"/>
              <a:t>Генеральный </a:t>
            </a:r>
            <a:r>
              <a:rPr spc="-705" dirty="0"/>
              <a:t> </a:t>
            </a:r>
            <a:r>
              <a:rPr spc="-20" dirty="0"/>
              <a:t>план</a:t>
            </a:r>
            <a:r>
              <a:rPr spc="-85" dirty="0"/>
              <a:t> </a:t>
            </a:r>
            <a:r>
              <a:rPr spc="-20" dirty="0"/>
              <a:t>СПб).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697606"/>
            <a:ext cx="10218420" cy="30949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735965">
              <a:lnSpc>
                <a:spcPts val="2690"/>
              </a:lnSpc>
              <a:spcBef>
                <a:spcPts val="740"/>
              </a:spcBef>
            </a:pP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соответствии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Генеральным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планом </a:t>
            </a:r>
            <a:r>
              <a:rPr sz="2800" spc="-10" dirty="0">
                <a:latin typeface="Calibri"/>
                <a:cs typeface="Calibri"/>
              </a:rPr>
              <a:t>СПб,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рассматриваемый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земельный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участок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располагается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b="1" spc="-10" dirty="0">
                <a:latin typeface="Calibri"/>
                <a:cs typeface="Calibri"/>
              </a:rPr>
              <a:t>функциональной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зоне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Д.</a:t>
            </a:r>
            <a:endParaRPr sz="2800">
              <a:latin typeface="Calibri"/>
              <a:cs typeface="Calibri"/>
            </a:endParaRPr>
          </a:p>
          <a:p>
            <a:pPr marL="241300" marR="576580" indent="-229235">
              <a:lnSpc>
                <a:spcPts val="269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5" dirty="0">
                <a:latin typeface="Calibri"/>
                <a:cs typeface="Calibri"/>
              </a:rPr>
              <a:t>Зона Д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зона общественно </a:t>
            </a:r>
            <a:r>
              <a:rPr sz="2800" spc="-20" dirty="0">
                <a:latin typeface="Calibri"/>
                <a:cs typeface="Calibri"/>
              </a:rPr>
              <a:t>деловой</a:t>
            </a:r>
            <a:r>
              <a:rPr sz="2800" spc="-5" dirty="0">
                <a:latin typeface="Calibri"/>
                <a:cs typeface="Calibri"/>
              </a:rPr>
              <a:t> застройки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включением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объектов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жилой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застройки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объектов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инженерной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</a:pPr>
            <a:r>
              <a:rPr sz="2800" spc="-10" dirty="0">
                <a:latin typeface="Calibri"/>
                <a:cs typeface="Calibri"/>
              </a:rPr>
              <a:t>инфраструктуры,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связанных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обслуживанием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данной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зоны.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000"/>
              </a:spcBef>
              <a:tabLst>
                <a:tab pos="3305175" algn="l"/>
              </a:tabLst>
            </a:pP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соответствии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ПЗЗ	квартал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расположен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территориальной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зоне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многофункциональной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общественно-деловой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жилой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застройки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ТД1-1,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подзоне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ТД1-1_1.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2436" y="192481"/>
            <a:ext cx="5095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Arial"/>
                <a:cs typeface="Arial"/>
              </a:rPr>
              <a:t>Генеральный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план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СПб,</a:t>
            </a:r>
            <a:r>
              <a:rPr sz="2800" b="1" spc="-5" dirty="0">
                <a:latin typeface="Arial"/>
                <a:cs typeface="Arial"/>
              </a:rPr>
              <a:t> ПЗЗ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4432" y="691895"/>
            <a:ext cx="5693664" cy="58049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50265"/>
            <a:ext cx="9914890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sz="2900" spc="-25" dirty="0"/>
              <a:t>Правила</a:t>
            </a:r>
            <a:r>
              <a:rPr sz="2900" spc="-65" dirty="0"/>
              <a:t> </a:t>
            </a:r>
            <a:r>
              <a:rPr sz="2900" spc="-25" dirty="0"/>
              <a:t>землепользования</a:t>
            </a:r>
            <a:r>
              <a:rPr sz="2900" spc="-65" dirty="0"/>
              <a:t> </a:t>
            </a:r>
            <a:r>
              <a:rPr sz="2900" dirty="0"/>
              <a:t>и</a:t>
            </a:r>
            <a:r>
              <a:rPr sz="2900" spc="-35" dirty="0"/>
              <a:t> </a:t>
            </a:r>
            <a:r>
              <a:rPr sz="2900" spc="-20" dirty="0"/>
              <a:t>застройки</a:t>
            </a:r>
            <a:r>
              <a:rPr sz="2900" spc="-70" dirty="0"/>
              <a:t> </a:t>
            </a:r>
            <a:r>
              <a:rPr sz="2900" spc="-30" dirty="0"/>
              <a:t>Санкт-Петербурга</a:t>
            </a:r>
            <a:r>
              <a:rPr sz="2900" spc="-70" dirty="0"/>
              <a:t> </a:t>
            </a:r>
            <a:r>
              <a:rPr sz="2900" spc="-20" dirty="0"/>
              <a:t>(ПЗЗ). </a:t>
            </a:r>
            <a:r>
              <a:rPr sz="2900" spc="-640" dirty="0"/>
              <a:t> </a:t>
            </a:r>
            <a:r>
              <a:rPr sz="2900" spc="-15" dirty="0"/>
              <a:t>Закон</a:t>
            </a:r>
            <a:r>
              <a:rPr sz="2900" spc="-85" dirty="0"/>
              <a:t> </a:t>
            </a:r>
            <a:r>
              <a:rPr sz="2900" spc="-30" dirty="0"/>
              <a:t>Санкт-Петербурга</a:t>
            </a:r>
            <a:r>
              <a:rPr sz="2900" spc="-80" dirty="0"/>
              <a:t> </a:t>
            </a:r>
            <a:r>
              <a:rPr sz="2900" dirty="0"/>
              <a:t>№</a:t>
            </a:r>
            <a:r>
              <a:rPr sz="2900" spc="-60" dirty="0"/>
              <a:t> </a:t>
            </a:r>
            <a:r>
              <a:rPr sz="2900" spc="-25" dirty="0"/>
              <a:t>820-7.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58755" cy="40347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ПЗЗ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представлены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градостроительные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регламенты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виды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использования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предельные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параметры).</a:t>
            </a:r>
            <a:endParaRPr sz="2800">
              <a:latin typeface="Calibri"/>
              <a:cs typeface="Calibri"/>
            </a:endParaRPr>
          </a:p>
          <a:p>
            <a:pPr marL="93345" algn="just"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Законе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Санкт-Петербурга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«О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границах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зон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охраны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объектов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2800" spc="-25" dirty="0">
                <a:latin typeface="Calibri"/>
                <a:cs typeface="Calibri"/>
              </a:rPr>
              <a:t>культурного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наследия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территории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Санкт-Петербурга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режимах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ts val="3020"/>
              </a:lnSpc>
              <a:spcBef>
                <a:spcPts val="1045"/>
              </a:spcBef>
            </a:pPr>
            <a:r>
              <a:rPr sz="2800" spc="-10" dirty="0">
                <a:latin typeface="Calibri"/>
                <a:cs typeface="Calibri"/>
              </a:rPr>
              <a:t>использования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земель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границах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указанных</a:t>
            </a:r>
            <a:r>
              <a:rPr sz="2800" spc="-5" dirty="0">
                <a:latin typeface="Calibri"/>
                <a:cs typeface="Calibri"/>
              </a:rPr>
              <a:t> зон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внесении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изменений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Закон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Санкт-Петербурга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«О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Генеральном</a:t>
            </a:r>
            <a:r>
              <a:rPr sz="2800" spc="-5" dirty="0">
                <a:latin typeface="Calibri"/>
                <a:cs typeface="Calibri"/>
              </a:rPr>
              <a:t> плане</a:t>
            </a:r>
            <a:endParaRPr sz="2800">
              <a:latin typeface="Calibri"/>
              <a:cs typeface="Calibri"/>
            </a:endParaRPr>
          </a:p>
          <a:p>
            <a:pPr marL="12700" marR="6985" algn="just">
              <a:lnSpc>
                <a:spcPts val="3020"/>
              </a:lnSpc>
              <a:spcBef>
                <a:spcPts val="1019"/>
              </a:spcBef>
            </a:pPr>
            <a:r>
              <a:rPr sz="2800" spc="-10" dirty="0">
                <a:latin typeface="Calibri"/>
                <a:cs typeface="Calibri"/>
              </a:rPr>
              <a:t>Санкт-Петербурга</a:t>
            </a:r>
            <a:r>
              <a:rPr sz="2800" spc="-5" dirty="0">
                <a:latin typeface="Calibri"/>
                <a:cs typeface="Calibri"/>
              </a:rPr>
              <a:t> 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границах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зон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охраны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объектов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культурного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наследия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территории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Санкт-Петербурга»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24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декабря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2008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года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№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820-7»-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режимы </a:t>
            </a:r>
            <a:r>
              <a:rPr sz="2800" spc="-5" dirty="0">
                <a:latin typeface="Calibri"/>
                <a:cs typeface="Calibri"/>
              </a:rPr>
              <a:t>зон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охраны.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72" y="192481"/>
            <a:ext cx="112928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Arial"/>
                <a:cs typeface="Arial"/>
              </a:rPr>
              <a:t>Градостроительный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регламент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территориальной</a:t>
            </a:r>
            <a:r>
              <a:rPr sz="2800" b="1" spc="7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зоны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ТД1-1_1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ПЗЗ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691895"/>
            <a:ext cx="8168640" cy="60076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8173" y="1298885"/>
            <a:ext cx="3552578" cy="12936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045" y="192481"/>
            <a:ext cx="6263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Arial"/>
                <a:cs typeface="Arial"/>
              </a:rPr>
              <a:t>Историко-культурные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ограничения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0481" y="662938"/>
            <a:ext cx="8210690" cy="60569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4105" y="720928"/>
            <a:ext cx="5928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Историко-культурные</a:t>
            </a:r>
            <a:r>
              <a:rPr spc="-90" dirty="0"/>
              <a:t> </a:t>
            </a:r>
            <a:r>
              <a:rPr spc="-25" dirty="0"/>
              <a:t>ограничения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37800" cy="3269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07720" algn="ctr">
              <a:lnSpc>
                <a:spcPts val="3195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Рассматриваемый </a:t>
            </a:r>
            <a:r>
              <a:rPr sz="2800" spc="-30" dirty="0">
                <a:latin typeface="Calibri"/>
                <a:cs typeface="Calibri"/>
              </a:rPr>
              <a:t>под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перспективное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развитие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земельный</a:t>
            </a:r>
            <a:endParaRPr sz="2800">
              <a:latin typeface="Calibri"/>
              <a:cs typeface="Calibri"/>
            </a:endParaRPr>
          </a:p>
          <a:p>
            <a:pPr marR="787400" algn="ctr">
              <a:lnSpc>
                <a:spcPts val="3025"/>
              </a:lnSpc>
            </a:pPr>
            <a:r>
              <a:rPr sz="2800" spc="-10" dirty="0">
                <a:latin typeface="Calibri"/>
                <a:cs typeface="Calibri"/>
              </a:rPr>
              <a:t>участок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располагается</a:t>
            </a:r>
            <a:r>
              <a:rPr sz="2800" spc="-5" dirty="0">
                <a:latin typeface="Calibri"/>
                <a:cs typeface="Calibri"/>
              </a:rPr>
              <a:t> на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территории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Квартала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2209Б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который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spc="-20" dirty="0">
                <a:latin typeface="Calibri"/>
                <a:cs typeface="Calibri"/>
              </a:rPr>
              <a:t>находится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исторически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сложившихся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центральных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районах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Санкт-</a:t>
            </a:r>
            <a:endParaRPr sz="2800">
              <a:latin typeface="Calibri"/>
              <a:cs typeface="Calibri"/>
            </a:endParaRPr>
          </a:p>
          <a:p>
            <a:pPr marL="12700" marR="526415">
              <a:lnSpc>
                <a:spcPct val="90000"/>
              </a:lnSpc>
              <a:spcBef>
                <a:spcPts val="170"/>
              </a:spcBef>
            </a:pPr>
            <a:r>
              <a:rPr sz="2800" spc="-10" dirty="0">
                <a:latin typeface="Calibri"/>
                <a:cs typeface="Calibri"/>
              </a:rPr>
              <a:t>Петербурга,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зоне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регулирования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застройки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хозяйственной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деятельности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ЗРЗ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2-2,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также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зоне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регулирования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застройки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хозяйственной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деятельности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ЗРЗ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3-1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зоне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археологического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слоя</a:t>
            </a:r>
            <a:r>
              <a:rPr sz="2800" spc="-10" dirty="0">
                <a:latin typeface="Calibri"/>
                <a:cs typeface="Calibri"/>
              </a:rPr>
              <a:t> ЗА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территории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имеются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объекты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культурного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наследия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473" y="684352"/>
            <a:ext cx="7673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Проект</a:t>
            </a:r>
            <a:r>
              <a:rPr sz="3600" spc="-75" dirty="0"/>
              <a:t> </a:t>
            </a:r>
            <a:r>
              <a:rPr sz="3600" spc="-30" dirty="0"/>
              <a:t>жилого</a:t>
            </a:r>
            <a:r>
              <a:rPr sz="3600" spc="-75" dirty="0"/>
              <a:t> </a:t>
            </a:r>
            <a:r>
              <a:rPr sz="3600" spc="-30" dirty="0"/>
              <a:t>квартала</a:t>
            </a:r>
            <a:r>
              <a:rPr sz="3600" spc="-75" dirty="0"/>
              <a:t> </a:t>
            </a:r>
            <a:r>
              <a:rPr sz="3600" spc="-35" dirty="0"/>
              <a:t>(микрорайона).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07845"/>
            <a:ext cx="10102850" cy="1320361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38480" indent="74295">
              <a:lnSpc>
                <a:spcPct val="71600"/>
              </a:lnSpc>
              <a:spcBef>
                <a:spcPts val="1195"/>
              </a:spcBef>
            </a:pPr>
            <a:endParaRPr lang="ru-RU" sz="3200" b="1" dirty="0" smtClean="0">
              <a:latin typeface="Calibri"/>
              <a:cs typeface="Calibri"/>
            </a:endParaRPr>
          </a:p>
          <a:p>
            <a:pPr marL="12700" marR="538480" indent="74295">
              <a:lnSpc>
                <a:spcPct val="71600"/>
              </a:lnSpc>
              <a:spcBef>
                <a:spcPts val="1195"/>
              </a:spcBef>
            </a:pPr>
            <a:r>
              <a:rPr sz="3200" b="1" dirty="0" err="1" smtClean="0">
                <a:latin typeface="Calibri"/>
                <a:cs typeface="Calibri"/>
              </a:rPr>
              <a:t>Квартал</a:t>
            </a:r>
            <a:r>
              <a:rPr sz="3200" b="1" spc="-170" dirty="0" smtClean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планировочная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единица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застройки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 границах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красных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линий,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ограниченная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магистральными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жилыми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улицами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(СП</a:t>
            </a:r>
            <a:r>
              <a:rPr sz="2600" spc="-5" dirty="0" smtClean="0"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892" y="916051"/>
            <a:ext cx="2225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Times New Roman"/>
                <a:cs typeface="Times New Roman"/>
              </a:rPr>
              <a:t>Режим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ЗРЗ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6774" y="2310129"/>
            <a:ext cx="8034655" cy="3859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территории</a:t>
            </a:r>
            <a:r>
              <a:rPr sz="18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ЗРЗ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допускаются: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а) </a:t>
            </a:r>
            <a:r>
              <a:rPr sz="1800" spc="10" dirty="0">
                <a:latin typeface="Times New Roman"/>
                <a:cs typeface="Times New Roman"/>
              </a:rPr>
              <a:t>снос </a:t>
            </a:r>
            <a:r>
              <a:rPr sz="1800" dirty="0">
                <a:latin typeface="Times New Roman"/>
                <a:cs typeface="Times New Roman"/>
              </a:rPr>
              <a:t>(демонтаж) </a:t>
            </a:r>
            <a:r>
              <a:rPr sz="1800" spc="-5" dirty="0">
                <a:latin typeface="Times New Roman"/>
                <a:cs typeface="Times New Roman"/>
              </a:rPr>
              <a:t>исторических </a:t>
            </a:r>
            <a:r>
              <a:rPr sz="1800" spc="-10" dirty="0">
                <a:latin typeface="Times New Roman"/>
                <a:cs typeface="Times New Roman"/>
              </a:rPr>
              <a:t>зданий, </a:t>
            </a:r>
            <a:r>
              <a:rPr sz="1800" dirty="0">
                <a:latin typeface="Times New Roman"/>
                <a:cs typeface="Times New Roman"/>
              </a:rPr>
              <a:t>строений, </a:t>
            </a:r>
            <a:r>
              <a:rPr sz="1800" spc="-15" dirty="0">
                <a:latin typeface="Times New Roman"/>
                <a:cs typeface="Times New Roman"/>
              </a:rPr>
              <a:t>сооружений, </a:t>
            </a:r>
            <a:r>
              <a:rPr sz="1800" spc="-5" dirty="0">
                <a:latin typeface="Times New Roman"/>
                <a:cs typeface="Times New Roman"/>
              </a:rPr>
              <a:t>за </a:t>
            </a:r>
            <a:r>
              <a:rPr sz="1800" spc="-10" dirty="0">
                <a:latin typeface="Times New Roman"/>
                <a:cs typeface="Times New Roman"/>
              </a:rPr>
              <a:t>исключением </a:t>
            </a:r>
            <a:r>
              <a:rPr sz="1800" spc="-5" dirty="0">
                <a:latin typeface="Times New Roman"/>
                <a:cs typeface="Times New Roman"/>
              </a:rPr>
              <a:t> разборки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аварийных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случае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невозможности</a:t>
            </a:r>
            <a:r>
              <a:rPr sz="1800" spc="-5" dirty="0">
                <a:latin typeface="Times New Roman"/>
                <a:cs typeface="Times New Roman"/>
              </a:rPr>
              <a:t> ликвидации</a:t>
            </a:r>
            <a:r>
              <a:rPr sz="1800" dirty="0">
                <a:latin typeface="Times New Roman"/>
                <a:cs typeface="Times New Roman"/>
              </a:rPr>
              <a:t> аварийности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условии</a:t>
            </a:r>
            <a:r>
              <a:rPr sz="1800" dirty="0">
                <a:latin typeface="Times New Roman"/>
                <a:cs typeface="Times New Roman"/>
              </a:rPr>
              <a:t> восстановления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внешнего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облика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объектов,</a:t>
            </a:r>
            <a:r>
              <a:rPr sz="1800" spc="-10" dirty="0">
                <a:latin typeface="Times New Roman"/>
                <a:cs typeface="Times New Roman"/>
              </a:rPr>
              <a:t> формирующих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уличный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фронт</a:t>
            </a:r>
            <a:r>
              <a:rPr sz="1800" dirty="0">
                <a:latin typeface="Times New Roman"/>
                <a:cs typeface="Times New Roman"/>
              </a:rPr>
              <a:t> застройки,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объектов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исторической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застройки,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указанных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п.</a:t>
            </a:r>
            <a:r>
              <a:rPr sz="1800" spc="-5" dirty="0">
                <a:latin typeface="Times New Roman"/>
                <a:cs typeface="Times New Roman"/>
              </a:rPr>
              <a:t> 2.6.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Приложения </a:t>
            </a:r>
            <a:r>
              <a:rPr sz="1800" spc="-5" dirty="0">
                <a:latin typeface="Times New Roman"/>
                <a:cs typeface="Times New Roman"/>
              </a:rPr>
              <a:t>№1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 режимам;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б)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изменение</a:t>
            </a:r>
            <a:r>
              <a:rPr sz="1800" spc="-5" dirty="0">
                <a:latin typeface="Times New Roman"/>
                <a:cs typeface="Times New Roman"/>
              </a:rPr>
              <a:t> объемно-пространственного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архитектурного</a:t>
            </a:r>
            <a:r>
              <a:rPr sz="1800" spc="-5" dirty="0">
                <a:latin typeface="Times New Roman"/>
                <a:cs typeface="Times New Roman"/>
              </a:rPr>
              <a:t> решений </a:t>
            </a:r>
            <a:r>
              <a:rPr sz="1800" dirty="0">
                <a:latin typeface="Times New Roman"/>
                <a:cs typeface="Times New Roman"/>
              </a:rPr>
              <a:t> исторических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зданий,</a:t>
            </a:r>
            <a:r>
              <a:rPr sz="1800" spc="5" dirty="0">
                <a:latin typeface="Times New Roman"/>
                <a:cs typeface="Times New Roman"/>
              </a:rPr>
              <a:t> строений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сооружений;</a:t>
            </a:r>
            <a:endParaRPr sz="1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в) </a:t>
            </a:r>
            <a:r>
              <a:rPr sz="1800" spc="-10" dirty="0">
                <a:latin typeface="Times New Roman"/>
                <a:cs typeface="Times New Roman"/>
              </a:rPr>
              <a:t>изменение </a:t>
            </a:r>
            <a:r>
              <a:rPr sz="1800" spc="-5" dirty="0">
                <a:latin typeface="Times New Roman"/>
                <a:cs typeface="Times New Roman"/>
              </a:rPr>
              <a:t>системы озеленения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благоустройства </a:t>
            </a:r>
            <a:r>
              <a:rPr sz="1800" spc="-5" dirty="0">
                <a:latin typeface="Times New Roman"/>
                <a:cs typeface="Times New Roman"/>
              </a:rPr>
              <a:t>на территориях открытых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городских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пространств,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указанных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приложении</a:t>
            </a:r>
            <a:r>
              <a:rPr sz="1800" dirty="0">
                <a:latin typeface="Times New Roman"/>
                <a:cs typeface="Times New Roman"/>
              </a:rPr>
              <a:t> 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 режимам;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ts val="2130"/>
              </a:lnSpc>
            </a:pPr>
            <a:r>
              <a:rPr sz="1800" dirty="0">
                <a:latin typeface="Times New Roman"/>
                <a:cs typeface="Times New Roman"/>
              </a:rPr>
              <a:t>г) </a:t>
            </a:r>
            <a:r>
              <a:rPr sz="1800" spc="-10" dirty="0">
                <a:latin typeface="Times New Roman"/>
                <a:cs typeface="Times New Roman"/>
              </a:rPr>
              <a:t>реконструкция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диссонирующих </a:t>
            </a:r>
            <a:r>
              <a:rPr sz="1800" spc="-15" dirty="0">
                <a:latin typeface="Times New Roman"/>
                <a:cs typeface="Times New Roman"/>
              </a:rPr>
              <a:t>объектов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отклонением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режимов;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д)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изменение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архитектурного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решения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лицевых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фасадов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исторических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зданий,</a:t>
            </a:r>
            <a:endParaRPr sz="18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строений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сооружений, за исключением локальных изменений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соответствии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заключением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государственного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охраны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объектов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культурного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наследия.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82625"/>
            <a:ext cx="44792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15" dirty="0">
                <a:uFill>
                  <a:solidFill>
                    <a:srgbClr val="000000"/>
                  </a:solidFill>
                </a:uFill>
              </a:rPr>
              <a:t>На</a:t>
            </a:r>
            <a:r>
              <a:rPr sz="2500" u="heavy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500" u="heavy" spc="-20" dirty="0">
                <a:uFill>
                  <a:solidFill>
                    <a:srgbClr val="000000"/>
                  </a:solidFill>
                </a:uFill>
              </a:rPr>
              <a:t>территории</a:t>
            </a:r>
            <a:r>
              <a:rPr sz="2500" u="heavy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500" u="heavy" spc="-10" dirty="0">
                <a:uFill>
                  <a:solidFill>
                    <a:srgbClr val="000000"/>
                  </a:solidFill>
                </a:uFill>
              </a:rPr>
              <a:t>ЗРЗ</a:t>
            </a:r>
            <a:r>
              <a:rPr sz="2500"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500" u="heavy" spc="-5" dirty="0">
                <a:uFill>
                  <a:solidFill>
                    <a:srgbClr val="000000"/>
                  </a:solidFill>
                </a:uFill>
              </a:rPr>
              <a:t>2</a:t>
            </a:r>
            <a:r>
              <a:rPr sz="2500" u="heavy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500" u="heavy" spc="-20" dirty="0">
                <a:uFill>
                  <a:solidFill>
                    <a:srgbClr val="000000"/>
                  </a:solidFill>
                </a:uFill>
              </a:rPr>
              <a:t>допускается: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16939" y="647191"/>
            <a:ext cx="10320655" cy="575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039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b="1" i="1" spc="-5" dirty="0">
                <a:latin typeface="Calibri"/>
                <a:cs typeface="Calibri"/>
              </a:rPr>
              <a:t>а)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комплексная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реконструкция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кварталов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при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соблюдении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следующих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требований:</a:t>
            </a:r>
            <a:endParaRPr sz="2000">
              <a:latin typeface="Calibri"/>
              <a:cs typeface="Calibri"/>
            </a:endParaRPr>
          </a:p>
          <a:p>
            <a:pPr marL="241300" marR="852169">
              <a:lnSpc>
                <a:spcPct val="70000"/>
              </a:lnSpc>
              <a:spcBef>
                <a:spcPts val="355"/>
              </a:spcBef>
            </a:pPr>
            <a:r>
              <a:rPr sz="2000" b="1" i="1" spc="-5" dirty="0">
                <a:latin typeface="Calibri"/>
                <a:cs typeface="Calibri"/>
              </a:rPr>
              <a:t>формирование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уличного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фронта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застройки,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соблюдение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высотных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ограничений </a:t>
            </a:r>
            <a:r>
              <a:rPr sz="2000" b="1" i="1" spc="-434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застройки;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ts val="1325"/>
              </a:lnSpc>
              <a:spcBef>
                <a:spcPts val="54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б)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реконструкции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отдельных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зданий,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строений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сооружений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изменением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их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габаритов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объемно-пространственных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характеристик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при</a:t>
            </a:r>
            <a:endParaRPr sz="1300">
              <a:latin typeface="Calibri"/>
              <a:cs typeface="Calibri"/>
            </a:endParaRPr>
          </a:p>
          <a:p>
            <a:pPr marL="241300">
              <a:lnSpc>
                <a:spcPts val="1325"/>
              </a:lnSpc>
            </a:pPr>
            <a:r>
              <a:rPr sz="1300" spc="-10" dirty="0">
                <a:latin typeface="Calibri"/>
                <a:cs typeface="Calibri"/>
              </a:rPr>
              <a:t>соблюдении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высотных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ограничений;</a:t>
            </a:r>
            <a:endParaRPr sz="1300">
              <a:latin typeface="Calibri"/>
              <a:cs typeface="Calibri"/>
            </a:endParaRPr>
          </a:p>
          <a:p>
            <a:pPr marL="241300" marR="134620" indent="-229235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в)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строительство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новых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зданий,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строений,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сооружений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соответствии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условиями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режима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заключением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государственного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органа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охраны 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объектов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культурного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наследия;</a:t>
            </a:r>
            <a:endParaRPr sz="1300">
              <a:latin typeface="Calibri"/>
              <a:cs typeface="Calibri"/>
            </a:endParaRPr>
          </a:p>
          <a:p>
            <a:pPr marL="241300" marR="428625" indent="-229235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г)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благоустройство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территории: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устройство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открытых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автостоянок,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установка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киосков,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павильонов,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навесов,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малых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архитектурных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форм, 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типовых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афишных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газетных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стендов,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отдельно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стоящих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рекламных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конструкций,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дорожных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знаков;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размещение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рекламных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endParaRPr sz="13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</a:pPr>
            <a:r>
              <a:rPr sz="1300" spc="-5" dirty="0">
                <a:latin typeface="Calibri"/>
                <a:cs typeface="Calibri"/>
              </a:rPr>
              <a:t>информационных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конструкций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площадью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более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10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кв.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м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фасадах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зданий,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рекламных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информационных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конструкций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крышах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зданий 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при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условии сохранения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исторической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среды;</a:t>
            </a:r>
            <a:endParaRPr sz="1300">
              <a:latin typeface="Calibri"/>
              <a:cs typeface="Calibri"/>
            </a:endParaRPr>
          </a:p>
          <a:p>
            <a:pPr marL="241300" indent="-229235">
              <a:lnSpc>
                <a:spcPts val="1325"/>
              </a:lnSpc>
              <a:spcBef>
                <a:spcPts val="54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д)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строительство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подземных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сооружений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наличии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инженерно-геологических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исследований,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подтверждающих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отсутствие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негативного</a:t>
            </a:r>
            <a:endParaRPr sz="1300">
              <a:latin typeface="Calibri"/>
              <a:cs typeface="Calibri"/>
            </a:endParaRPr>
          </a:p>
          <a:p>
            <a:pPr marL="241300">
              <a:lnSpc>
                <a:spcPts val="1325"/>
              </a:lnSpc>
            </a:pPr>
            <a:r>
              <a:rPr sz="1300" spc="-10" dirty="0">
                <a:latin typeface="Calibri"/>
                <a:cs typeface="Calibri"/>
              </a:rPr>
              <a:t>влияния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этих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сооружений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окружающую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историческую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застройку;</a:t>
            </a:r>
            <a:endParaRPr sz="1300">
              <a:latin typeface="Calibri"/>
              <a:cs typeface="Calibri"/>
            </a:endParaRPr>
          </a:p>
          <a:p>
            <a:pPr marL="241300" marR="163830" indent="-229235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е)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частичное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изменение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планировочной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структуры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модуля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кварталов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сохранении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исторически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ценных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градоформирующих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объектов: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разделение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кварталов,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организация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проездов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 </a:t>
            </a:r>
            <a:r>
              <a:rPr sz="1300" spc="-15" dirty="0">
                <a:latin typeface="Calibri"/>
                <a:cs typeface="Calibri"/>
              </a:rPr>
              <a:t>пешеходных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проходов;</a:t>
            </a:r>
            <a:endParaRPr sz="1300">
              <a:latin typeface="Calibri"/>
              <a:cs typeface="Calibri"/>
            </a:endParaRPr>
          </a:p>
          <a:p>
            <a:pPr marL="241300" marR="969644" indent="-229235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10" dirty="0">
                <a:latin typeface="Calibri"/>
                <a:cs typeface="Calibri"/>
              </a:rPr>
              <a:t>ж)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изменение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назначения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использования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территорий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исторических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промышленных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предприятий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соответствии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заключением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государственного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органа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охраны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объектов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культурного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наследия;</a:t>
            </a:r>
            <a:endParaRPr sz="1300">
              <a:latin typeface="Calibri"/>
              <a:cs typeface="Calibri"/>
            </a:endParaRPr>
          </a:p>
          <a:p>
            <a:pPr marL="241300" indent="-229235">
              <a:lnSpc>
                <a:spcPts val="1325"/>
              </a:lnSpc>
              <a:spcBef>
                <a:spcPts val="54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з)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строительство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участках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утраченной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застройки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уличного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фронта,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развивающее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композиционное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решение,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выше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примыкающих</a:t>
            </a:r>
            <a:endParaRPr sz="1300">
              <a:latin typeface="Calibri"/>
              <a:cs typeface="Calibri"/>
            </a:endParaRPr>
          </a:p>
          <a:p>
            <a:pPr marL="241300">
              <a:lnSpc>
                <a:spcPts val="1325"/>
              </a:lnSpc>
            </a:pPr>
            <a:r>
              <a:rPr sz="1300" spc="-10" dirty="0">
                <a:latin typeface="Calibri"/>
                <a:cs typeface="Calibri"/>
              </a:rPr>
              <a:t>зданий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территории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открытых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городских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пространств,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указанных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приложении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№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1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режимам;</a:t>
            </a:r>
            <a:endParaRPr sz="1300">
              <a:latin typeface="Calibri"/>
              <a:cs typeface="Calibri"/>
            </a:endParaRPr>
          </a:p>
          <a:p>
            <a:pPr marL="241300" marR="380365" indent="-229235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и)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снос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(демонтаж),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реконструкция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диссонирующих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объектов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иных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объектов,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являющихся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историческими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зданиями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строениями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соответствии с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заключением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государственного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органа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охраны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объектов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культурного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наследия.</a:t>
            </a:r>
            <a:endParaRPr sz="13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4.3.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территории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ЗРЗ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2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устанавливаются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следующие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ограничения:</a:t>
            </a:r>
            <a:endParaRPr sz="1300">
              <a:latin typeface="Calibri"/>
              <a:cs typeface="Calibri"/>
            </a:endParaRPr>
          </a:p>
          <a:p>
            <a:pPr marL="241300" indent="-229235">
              <a:lnSpc>
                <a:spcPts val="1325"/>
              </a:lnSpc>
              <a:spcBef>
                <a:spcPts val="54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а)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формирование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уличного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фронта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застройки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преобладанием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горизонтальных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линий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силуэте,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возможны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отдельные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акценты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endParaRPr sz="1300">
              <a:latin typeface="Calibri"/>
              <a:cs typeface="Calibri"/>
            </a:endParaRPr>
          </a:p>
          <a:p>
            <a:pPr marL="241300">
              <a:lnSpc>
                <a:spcPts val="1325"/>
              </a:lnSpc>
            </a:pPr>
            <a:r>
              <a:rPr sz="1300" spc="-5" dirty="0">
                <a:latin typeface="Calibri"/>
                <a:cs typeface="Calibri"/>
              </a:rPr>
              <a:t>соответствии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заключением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государственного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органа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охраны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объектов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культурного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наследия;</a:t>
            </a:r>
            <a:endParaRPr sz="1300">
              <a:latin typeface="Calibri"/>
              <a:cs typeface="Calibri"/>
            </a:endParaRPr>
          </a:p>
          <a:p>
            <a:pPr marL="241300" marR="368935" indent="-229235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б)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необходимость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обеспечения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визуального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превышения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уличного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фронта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над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внутриквартальной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застройкой: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объекты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не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должны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быть </a:t>
            </a:r>
            <a:r>
              <a:rPr sz="1300" spc="-27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видны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открытых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городских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пространств;</a:t>
            </a:r>
            <a:endParaRPr sz="1300">
              <a:latin typeface="Calibri"/>
              <a:cs typeface="Calibri"/>
            </a:endParaRPr>
          </a:p>
          <a:p>
            <a:pPr marL="241300" marR="22860" indent="-229235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300" spc="-5" dirty="0">
                <a:latin typeface="Calibri"/>
                <a:cs typeface="Calibri"/>
              </a:rPr>
              <a:t>в)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предельные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параметры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высоты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определяются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соответствии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Правилами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землепользования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застройки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Санкт-Петербурга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при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условии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сохранения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панорам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видов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исторического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центра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Санкт-Петербурга,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указанных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приложении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№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1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режимам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2452"/>
            <a:ext cx="2334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9935" algn="l"/>
              </a:tabLst>
            </a:pPr>
            <a:r>
              <a:rPr spc="-45" dirty="0">
                <a:latin typeface="Times New Roman"/>
                <a:cs typeface="Times New Roman"/>
              </a:rPr>
              <a:t>Р</a:t>
            </a:r>
            <a:r>
              <a:rPr dirty="0">
                <a:latin typeface="Times New Roman"/>
                <a:cs typeface="Times New Roman"/>
              </a:rPr>
              <a:t>ежим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20" dirty="0"/>
              <a:t>З</a:t>
            </a:r>
            <a:r>
              <a:rPr spc="-25" dirty="0"/>
              <a:t>Р</a:t>
            </a:r>
            <a:r>
              <a:rPr dirty="0"/>
              <a:t>З	</a:t>
            </a:r>
            <a:r>
              <a:rPr spc="-20" dirty="0"/>
              <a:t>3.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47960" cy="288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3195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  <a:tab pos="3420745" algn="l"/>
              </a:tabLst>
            </a:pP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территории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ЗРЗ	</a:t>
            </a:r>
            <a:r>
              <a:rPr sz="2800" spc="-5" dirty="0">
                <a:latin typeface="Calibri"/>
                <a:cs typeface="Calibri"/>
              </a:rPr>
              <a:t>3</a:t>
            </a:r>
            <a:r>
              <a:rPr sz="2800" spc="-15" dirty="0">
                <a:latin typeface="Calibri"/>
                <a:cs typeface="Calibri"/>
              </a:rPr>
              <a:t> допускается </a:t>
            </a:r>
            <a:r>
              <a:rPr sz="2800" spc="-10" dirty="0">
                <a:latin typeface="Calibri"/>
                <a:cs typeface="Calibri"/>
              </a:rPr>
              <a:t>строительство,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10" dirty="0">
                <a:latin typeface="Calibri"/>
                <a:cs typeface="Calibri"/>
              </a:rPr>
              <a:t>устанавливаются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ограничения</a:t>
            </a:r>
            <a:r>
              <a:rPr sz="2800" spc="-5" dirty="0">
                <a:latin typeface="Calibri"/>
                <a:cs typeface="Calibri"/>
              </a:rPr>
              <a:t> по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высоте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соответствии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Правилами</a:t>
            </a:r>
            <a:r>
              <a:rPr sz="2800" spc="-10" dirty="0">
                <a:latin typeface="Calibri"/>
                <a:cs typeface="Calibri"/>
              </a:rPr>
              <a:t> землепользования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застройки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Санкт-Петербурга.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Предельные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параметры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высоты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зданий,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строений,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сооружений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территориях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границами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зон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охраны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применяются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условии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сохранения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панорам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исторического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центра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Санкт-Петербурга,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10" dirty="0">
                <a:latin typeface="Calibri"/>
                <a:cs typeface="Calibri"/>
              </a:rPr>
              <a:t>указанных</a:t>
            </a:r>
            <a:r>
              <a:rPr sz="2800" spc="-5" dirty="0">
                <a:latin typeface="Calibri"/>
                <a:cs typeface="Calibri"/>
              </a:rPr>
              <a:t> в </a:t>
            </a:r>
            <a:r>
              <a:rPr sz="2800" spc="-10" dirty="0">
                <a:latin typeface="Calibri"/>
                <a:cs typeface="Calibri"/>
              </a:rPr>
              <a:t>приложении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№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режимам.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1776"/>
            <a:ext cx="4558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Особые</a:t>
            </a:r>
            <a:r>
              <a:rPr spc="-90" dirty="0"/>
              <a:t> </a:t>
            </a:r>
            <a:r>
              <a:rPr spc="-25" dirty="0"/>
              <a:t>требования</a:t>
            </a:r>
            <a:r>
              <a:rPr spc="-85" dirty="0"/>
              <a:t> </a:t>
            </a:r>
            <a:r>
              <a:rPr dirty="0"/>
              <a:t>в</a:t>
            </a:r>
            <a:r>
              <a:rPr spc="-50" dirty="0"/>
              <a:t> </a:t>
            </a:r>
            <a:r>
              <a:rPr spc="-10" dirty="0"/>
              <a:t>ЗА</a:t>
            </a:r>
            <a:r>
              <a:rPr spc="-110" dirty="0"/>
              <a:t> </a:t>
            </a:r>
            <a:r>
              <a:rPr spc="-10" dirty="0"/>
              <a:t>2.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1373"/>
            <a:ext cx="10358755" cy="206946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1800" b="1" spc="-5" dirty="0">
                <a:latin typeface="Calibri"/>
                <a:cs typeface="Calibri"/>
              </a:rPr>
              <a:t>ЗЕМЕЛЬНЫЙ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УЧАСТОК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частично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включен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ЗА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45"/>
              </a:spcBef>
            </a:pPr>
            <a:r>
              <a:rPr sz="1800" b="1" spc="-5" dirty="0">
                <a:latin typeface="Calibri"/>
                <a:cs typeface="Calibri"/>
              </a:rPr>
              <a:t>Особые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требования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ЗА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 marR="5080" indent="208915" algn="just">
              <a:lnSpc>
                <a:spcPct val="70000"/>
              </a:lnSpc>
              <a:spcBef>
                <a:spcPts val="1000"/>
              </a:spcBef>
            </a:pPr>
            <a:r>
              <a:rPr sz="1800" spc="-5" dirty="0">
                <a:latin typeface="Calibri"/>
                <a:cs typeface="Calibri"/>
              </a:rPr>
              <a:t>Работы, связанные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5" dirty="0">
                <a:latin typeface="Calibri"/>
                <a:cs typeface="Calibri"/>
              </a:rPr>
              <a:t>углублением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грунт, </a:t>
            </a:r>
            <a:r>
              <a:rPr sz="1800" spc="-10" dirty="0">
                <a:latin typeface="Calibri"/>
                <a:cs typeface="Calibri"/>
              </a:rPr>
              <a:t>допускаются </a:t>
            </a:r>
            <a:r>
              <a:rPr sz="1800" spc="-15" dirty="0">
                <a:latin typeface="Calibri"/>
                <a:cs typeface="Calibri"/>
              </a:rPr>
              <a:t>только </a:t>
            </a:r>
            <a:r>
              <a:rPr sz="1800" spc="-5" dirty="0">
                <a:latin typeface="Calibri"/>
                <a:cs typeface="Calibri"/>
              </a:rPr>
              <a:t>после проведения предварительных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разведочных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археологических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исследований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принятия</a:t>
            </a:r>
            <a:r>
              <a:rPr sz="1800" dirty="0">
                <a:latin typeface="Calibri"/>
                <a:cs typeface="Calibri"/>
              </a:rPr>
              <a:t> решения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характере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спасательных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археологических исследований, </a:t>
            </a:r>
            <a:r>
              <a:rPr sz="1800" spc="-5" dirty="0">
                <a:latin typeface="Calibri"/>
                <a:cs typeface="Calibri"/>
              </a:rPr>
              <a:t>непосредственно связанных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земляными работами (надзор, </a:t>
            </a:r>
            <a:r>
              <a:rPr sz="1800" dirty="0">
                <a:latin typeface="Calibri"/>
                <a:cs typeface="Calibri"/>
              </a:rPr>
              <a:t>частичные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10" dirty="0">
                <a:latin typeface="Calibri"/>
                <a:cs typeface="Calibri"/>
              </a:rPr>
              <a:t>полные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спасательные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раскопки).</a:t>
            </a:r>
            <a:endParaRPr sz="1800">
              <a:latin typeface="Calibri"/>
              <a:cs typeface="Calibri"/>
            </a:endParaRPr>
          </a:p>
          <a:p>
            <a:pPr marR="7620" algn="r">
              <a:lnSpc>
                <a:spcPts val="1835"/>
              </a:lnSpc>
              <a:spcBef>
                <a:spcPts val="360"/>
              </a:spcBef>
            </a:pPr>
            <a:r>
              <a:rPr sz="1800" spc="-5" dirty="0">
                <a:latin typeface="Calibri"/>
                <a:cs typeface="Calibri"/>
              </a:rPr>
              <a:t>Решение</a:t>
            </a:r>
            <a:r>
              <a:rPr sz="1800" spc="5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5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характере</a:t>
            </a:r>
            <a:r>
              <a:rPr sz="1800" spc="5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спасательных</a:t>
            </a:r>
            <a:r>
              <a:rPr sz="1800" spc="5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археологических</a:t>
            </a:r>
            <a:r>
              <a:rPr sz="1800" spc="5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исследований</a:t>
            </a:r>
            <a:r>
              <a:rPr sz="1800" spc="5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принимается</a:t>
            </a:r>
            <a:r>
              <a:rPr sz="1800" spc="5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государственным</a:t>
            </a:r>
            <a:endParaRPr sz="1800">
              <a:latin typeface="Calibri"/>
              <a:cs typeface="Calibri"/>
            </a:endParaRPr>
          </a:p>
          <a:p>
            <a:pPr marR="6350" algn="r">
              <a:lnSpc>
                <a:spcPts val="1835"/>
              </a:lnSpc>
            </a:pPr>
            <a:r>
              <a:rPr sz="1800" spc="-5" dirty="0">
                <a:latin typeface="Calibri"/>
                <a:cs typeface="Calibri"/>
              </a:rPr>
              <a:t>органом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охраны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объектов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культурного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наследия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основе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рассмотрения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предпроектной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проектной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693032"/>
            <a:ext cx="1035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6575" algn="l"/>
                <a:tab pos="3286760" algn="l"/>
                <a:tab pos="5347335" algn="l"/>
                <a:tab pos="6946265" algn="l"/>
                <a:tab pos="8910955" algn="l"/>
              </a:tabLst>
            </a:pPr>
            <a:r>
              <a:rPr sz="1800" spc="-10" dirty="0">
                <a:latin typeface="Calibri"/>
                <a:cs typeface="Calibri"/>
              </a:rPr>
              <a:t>документации,	</a:t>
            </a:r>
            <a:r>
              <a:rPr sz="1800" spc="-20" dirty="0">
                <a:latin typeface="Calibri"/>
                <a:cs typeface="Calibri"/>
              </a:rPr>
              <a:t>результатов	</a:t>
            </a:r>
            <a:r>
              <a:rPr sz="1800" spc="-5" dirty="0">
                <a:latin typeface="Calibri"/>
                <a:cs typeface="Calibri"/>
              </a:rPr>
              <a:t>предварительных	</a:t>
            </a:r>
            <a:r>
              <a:rPr sz="1800" spc="-10" dirty="0">
                <a:latin typeface="Calibri"/>
                <a:cs typeface="Calibri"/>
              </a:rPr>
              <a:t>разведочных	археологических	исследований,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885057"/>
            <a:ext cx="10360025" cy="18973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just">
              <a:lnSpc>
                <a:spcPct val="70000"/>
              </a:lnSpc>
              <a:spcBef>
                <a:spcPts val="745"/>
              </a:spcBef>
            </a:pPr>
            <a:r>
              <a:rPr sz="1800" spc="-5" dirty="0">
                <a:latin typeface="Calibri"/>
                <a:cs typeface="Calibri"/>
              </a:rPr>
              <a:t>геофизической разведки, данных инженерно-геологических изысканий, анализа историко-архивных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библиографических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данных.</a:t>
            </a:r>
            <a:endParaRPr sz="1800">
              <a:latin typeface="Calibri"/>
              <a:cs typeface="Calibri"/>
            </a:endParaRPr>
          </a:p>
          <a:p>
            <a:pPr marL="12700" marR="8255" algn="just">
              <a:lnSpc>
                <a:spcPct val="70100"/>
              </a:lnSpc>
              <a:spcBef>
                <a:spcPts val="994"/>
              </a:spcBef>
            </a:pPr>
            <a:r>
              <a:rPr sz="1800" dirty="0">
                <a:latin typeface="Calibri"/>
                <a:cs typeface="Calibri"/>
              </a:rPr>
              <a:t>. </a:t>
            </a:r>
            <a:r>
              <a:rPr sz="1800" spc="-5" dirty="0">
                <a:latin typeface="Calibri"/>
                <a:cs typeface="Calibri"/>
              </a:rPr>
              <a:t>Решение </a:t>
            </a:r>
            <a:r>
              <a:rPr sz="1800" spc="-15" dirty="0">
                <a:latin typeface="Calibri"/>
                <a:cs typeface="Calibri"/>
              </a:rPr>
              <a:t>государственного </a:t>
            </a:r>
            <a:r>
              <a:rPr sz="1800" spc="-5" dirty="0">
                <a:latin typeface="Calibri"/>
                <a:cs typeface="Calibri"/>
              </a:rPr>
              <a:t>органа </a:t>
            </a:r>
            <a:r>
              <a:rPr sz="1800" spc="-10" dirty="0">
                <a:latin typeface="Calibri"/>
                <a:cs typeface="Calibri"/>
              </a:rPr>
              <a:t>охраны </a:t>
            </a:r>
            <a:r>
              <a:rPr sz="1800" spc="-5" dirty="0">
                <a:latin typeface="Calibri"/>
                <a:cs typeface="Calibri"/>
              </a:rPr>
              <a:t>объектов </a:t>
            </a:r>
            <a:r>
              <a:rPr sz="1800" spc="-20" dirty="0">
                <a:latin typeface="Calibri"/>
                <a:cs typeface="Calibri"/>
              </a:rPr>
              <a:t>культурного </a:t>
            </a:r>
            <a:r>
              <a:rPr sz="1800" spc="-5" dirty="0">
                <a:latin typeface="Calibri"/>
                <a:cs typeface="Calibri"/>
              </a:rPr>
              <a:t>наследия 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15" dirty="0">
                <a:latin typeface="Calibri"/>
                <a:cs typeface="Calibri"/>
              </a:rPr>
              <a:t>необходимости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форме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проведения </a:t>
            </a:r>
            <a:r>
              <a:rPr sz="1800" spc="-10" dirty="0">
                <a:latin typeface="Calibri"/>
                <a:cs typeface="Calibri"/>
              </a:rPr>
              <a:t>спасательных археологических исследований оформляется </a:t>
            </a:r>
            <a:r>
              <a:rPr sz="1800" spc="-5" dirty="0">
                <a:latin typeface="Calibri"/>
                <a:cs typeface="Calibri"/>
              </a:rPr>
              <a:t>письменным заданием, </a:t>
            </a:r>
            <a:r>
              <a:rPr sz="1800" spc="-15" dirty="0">
                <a:latin typeface="Calibri"/>
                <a:cs typeface="Calibri"/>
              </a:rPr>
              <a:t>которое </a:t>
            </a:r>
            <a:r>
              <a:rPr sz="1800" spc="-10" dirty="0">
                <a:latin typeface="Calibri"/>
                <a:cs typeface="Calibri"/>
              </a:rPr>
              <a:t> выдается</a:t>
            </a:r>
            <a:r>
              <a:rPr sz="1800" spc="-5" dirty="0">
                <a:latin typeface="Calibri"/>
                <a:cs typeface="Calibri"/>
              </a:rPr>
              <a:t> заказчику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работ.</a:t>
            </a: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ct val="70000"/>
              </a:lnSpc>
              <a:spcBef>
                <a:spcPts val="994"/>
              </a:spcBef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случае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обнаружения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ходе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археологического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надзора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участков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археологического</a:t>
            </a:r>
            <a:r>
              <a:rPr sz="1800" spc="-5" dirty="0">
                <a:latin typeface="Calibri"/>
                <a:cs typeface="Calibri"/>
              </a:rPr>
              <a:t> слоя,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остатков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сооружений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отдельных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объектов,</a:t>
            </a:r>
            <a:r>
              <a:rPr sz="1800" spc="-5" dirty="0">
                <a:latin typeface="Calibri"/>
                <a:cs typeface="Calibri"/>
              </a:rPr>
              <a:t> ценных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научном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отношении,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следует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приостановка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</a:t>
            </a:r>
            <a:r>
              <a:rPr sz="1800" dirty="0">
                <a:latin typeface="Calibri"/>
                <a:cs typeface="Calibri"/>
              </a:rPr>
              <a:t> 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проведение спасательных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раскопок.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8067" y="769619"/>
            <a:ext cx="8412480" cy="57439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0045" y="192481"/>
            <a:ext cx="3832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Arial"/>
                <a:cs typeface="Arial"/>
              </a:rPr>
              <a:t>Высотный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регламент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0"/>
            <a:ext cx="7759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2.2.</a:t>
            </a:r>
            <a:r>
              <a:rPr spc="-65" dirty="0"/>
              <a:t> </a:t>
            </a:r>
            <a:r>
              <a:rPr spc="-25" dirty="0"/>
              <a:t>Социальные</a:t>
            </a:r>
            <a:r>
              <a:rPr spc="-9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25" dirty="0"/>
              <a:t>градостроительные</a:t>
            </a:r>
            <a:r>
              <a:rPr spc="-90" dirty="0"/>
              <a:t> </a:t>
            </a:r>
            <a:r>
              <a:rPr spc="-20" dirty="0"/>
              <a:t>задачи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0895" y="685926"/>
            <a:ext cx="10302875" cy="510667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Планировочное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решение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квартала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увязано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градостроительным окружением,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системой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городского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транспорта,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природными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особенностями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места.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застройке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квартала,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соответствии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существующим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платежеспособным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спросом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населения,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представлено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коммерческое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жилище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семей</a:t>
            </a:r>
            <a:r>
              <a:rPr sz="2000" dirty="0">
                <a:latin typeface="Calibri"/>
                <a:cs typeface="Calibri"/>
              </a:rPr>
              <a:t> со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средним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25" dirty="0">
                <a:latin typeface="Calibri"/>
                <a:cs typeface="Calibri"/>
              </a:rPr>
              <a:t>доходом,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жилищной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обеспеченностью</a:t>
            </a:r>
            <a:r>
              <a:rPr sz="2000" spc="-15" dirty="0">
                <a:latin typeface="Calibri"/>
                <a:cs typeface="Calibri"/>
              </a:rPr>
              <a:t> около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кв.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м. </a:t>
            </a:r>
            <a:r>
              <a:rPr sz="2000" spc="-10" dirty="0">
                <a:latin typeface="Calibri"/>
                <a:cs typeface="Calibri"/>
              </a:rPr>
              <a:t>общей </a:t>
            </a:r>
            <a:r>
              <a:rPr sz="2000" spc="-5" dirty="0">
                <a:latin typeface="Calibri"/>
                <a:cs typeface="Calibri"/>
              </a:rPr>
              <a:t>площади/чел.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тип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массовый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(эконом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класс).(СП).</a:t>
            </a:r>
            <a:endParaRPr sz="2000">
              <a:latin typeface="Calibri"/>
              <a:cs typeface="Calibri"/>
            </a:endParaRPr>
          </a:p>
          <a:p>
            <a:pPr marL="297180" indent="-285115">
              <a:lnSpc>
                <a:spcPts val="2039"/>
              </a:lnSpc>
              <a:spcBef>
                <a:spcPts val="290"/>
              </a:spcBef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2000" spc="-35" dirty="0">
                <a:latin typeface="Calibri"/>
                <a:cs typeface="Calibri"/>
              </a:rPr>
              <a:t>Также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проектируемой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застройке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обеспечено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пространственное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Calibri"/>
                <a:cs typeface="Calibri"/>
              </a:rPr>
              <a:t>разнообразие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общественных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жилых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зон,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иерархия </a:t>
            </a:r>
            <a:r>
              <a:rPr sz="2000" spc="-15" dirty="0">
                <a:latin typeface="Calibri"/>
                <a:cs typeface="Calibri"/>
              </a:rPr>
              <a:t>уличных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дворовых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пространств.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Архитектурно-пространственное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решение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способствовать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комфортному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безопасному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проживанию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территории,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оптимальной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степени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социального </a:t>
            </a:r>
            <a:r>
              <a:rPr sz="2000" spc="-10" dirty="0">
                <a:latin typeface="Calibri"/>
                <a:cs typeface="Calibri"/>
              </a:rPr>
              <a:t>контроля.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Плотность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населения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квартала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(микрорайона)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плотность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застройки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должны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приняты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студентом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соответствии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нормами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зависимости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 градостроительной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ценности</a:t>
            </a:r>
            <a:endParaRPr sz="2000">
              <a:latin typeface="Calibri"/>
              <a:cs typeface="Calibri"/>
            </a:endParaRPr>
          </a:p>
          <a:p>
            <a:pPr marL="241300" marR="686435">
              <a:lnSpc>
                <a:spcPct val="70000"/>
              </a:lnSpc>
              <a:spcBef>
                <a:spcPts val="360"/>
              </a:spcBef>
            </a:pPr>
            <a:r>
              <a:rPr sz="2000" spc="-10" dirty="0">
                <a:latin typeface="Calibri"/>
                <a:cs typeface="Calibri"/>
              </a:rPr>
              <a:t>конкретной </a:t>
            </a:r>
            <a:r>
              <a:rPr sz="2000" dirty="0">
                <a:latin typeface="Calibri"/>
                <a:cs typeface="Calibri"/>
              </a:rPr>
              <a:t>зоны </a:t>
            </a:r>
            <a:r>
              <a:rPr sz="2000" spc="-15" dirty="0">
                <a:latin typeface="Calibri"/>
                <a:cs typeface="Calibri"/>
              </a:rPr>
              <a:t>города, </a:t>
            </a:r>
            <a:r>
              <a:rPr sz="2000" spc="-5" dirty="0">
                <a:latin typeface="Calibri"/>
                <a:cs typeface="Calibri"/>
              </a:rPr>
              <a:t>гигиенических </a:t>
            </a:r>
            <a:r>
              <a:rPr sz="2000" dirty="0">
                <a:latin typeface="Calibri"/>
                <a:cs typeface="Calibri"/>
              </a:rPr>
              <a:t>требований и </a:t>
            </a:r>
            <a:r>
              <a:rPr sz="2000" spc="-10" dirty="0">
                <a:latin typeface="Calibri"/>
                <a:cs typeface="Calibri"/>
              </a:rPr>
              <a:t>психологических </a:t>
            </a:r>
            <a:r>
              <a:rPr sz="2000" spc="-5" dirty="0">
                <a:latin typeface="Calibri"/>
                <a:cs typeface="Calibri"/>
              </a:rPr>
              <a:t>предпочтений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жителей.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пределах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района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обеспечено постоянное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хранение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автомашин,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принадлежащих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жителям,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также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кратковременное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хранение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автомашин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“гостевых”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стоянках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(по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Правилам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землепользования</a:t>
            </a:r>
            <a:r>
              <a:rPr sz="2000" dirty="0">
                <a:latin typeface="Calibri"/>
                <a:cs typeface="Calibri"/>
              </a:rPr>
              <a:t> 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застройки).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связи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резким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ростом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автомобилизации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населения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следует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предусмотреть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каждую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семью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коммерческом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жилище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менее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1.0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автомашины.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Расчет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обеспеченности </a:t>
            </a:r>
            <a:r>
              <a:rPr sz="2000" dirty="0">
                <a:latin typeface="Calibri"/>
                <a:cs typeface="Calibri"/>
              </a:rPr>
              <a:t>местами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 хранения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автомобилей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следует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производить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нормативу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350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машиномест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жителей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.(РНГП).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092" y="194309"/>
            <a:ext cx="11028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Система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городского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транспорта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прилегающей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кварталу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территории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691895"/>
            <a:ext cx="10608740" cy="59207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080"/>
            <a:ext cx="63969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5" dirty="0"/>
              <a:t>2.3.</a:t>
            </a:r>
            <a:r>
              <a:rPr sz="2900" spc="-60" dirty="0"/>
              <a:t> </a:t>
            </a:r>
            <a:r>
              <a:rPr sz="2900" spc="-30" dirty="0"/>
              <a:t>Архитектурно-планировочные</a:t>
            </a:r>
            <a:r>
              <a:rPr sz="2900" spc="-75" dirty="0"/>
              <a:t> </a:t>
            </a:r>
            <a:r>
              <a:rPr sz="2900" spc="-20" dirty="0"/>
              <a:t>задачи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16939" y="409092"/>
            <a:ext cx="9023985" cy="141160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застройке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квартала</a:t>
            </a:r>
            <a:r>
              <a:rPr sz="1600" spc="-10" dirty="0">
                <a:latin typeface="Calibri"/>
                <a:cs typeface="Calibri"/>
              </a:rPr>
              <a:t> могут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использоваться:</a:t>
            </a:r>
            <a:endParaRPr sz="1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spc="-10" dirty="0">
                <a:latin typeface="Calibri"/>
                <a:cs typeface="Calibri"/>
              </a:rPr>
              <a:t>многоэтажные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среднеэтажные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жилые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здания</a:t>
            </a:r>
            <a:r>
              <a:rPr sz="1600" spc="3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высотой,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соответствующей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высотному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регламенту;</a:t>
            </a:r>
            <a:endParaRPr sz="1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spc="-10" dirty="0">
                <a:latin typeface="Calibri"/>
                <a:cs typeface="Calibri"/>
              </a:rPr>
              <a:t>односекционные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высотные</a:t>
            </a:r>
            <a:r>
              <a:rPr sz="1600" spc="-10" dirty="0">
                <a:latin typeface="Calibri"/>
                <a:cs typeface="Calibri"/>
              </a:rPr>
              <a:t> здания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spc="-15" dirty="0">
                <a:latin typeface="Calibri"/>
                <a:cs typeface="Calibri"/>
              </a:rPr>
              <a:t>отдельностоящие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здания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объектов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обслуживания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микрорайонного,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районного значения.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793265"/>
            <a:ext cx="8817610" cy="349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500"/>
              </a:lnSpc>
              <a:spcBef>
                <a:spcPts val="100"/>
              </a:spcBef>
            </a:pPr>
            <a:r>
              <a:rPr sz="1600" spc="-20" dirty="0">
                <a:latin typeface="Calibri"/>
                <a:cs typeface="Calibri"/>
              </a:rPr>
              <a:t>Отдельные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объекты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обслуживания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могут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располагаться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встроенных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помещениях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нижних </a:t>
            </a:r>
            <a:r>
              <a:rPr sz="1600" spc="-10" dirty="0">
                <a:latin typeface="Calibri"/>
                <a:cs typeface="Calibri"/>
              </a:rPr>
              <a:t>этажах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Жилые </a:t>
            </a:r>
            <a:r>
              <a:rPr sz="1600" spc="-10" dirty="0">
                <a:latin typeface="Calibri"/>
                <a:cs typeface="Calibri"/>
              </a:rPr>
              <a:t>здания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всех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типов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могут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иметь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мансардные</a:t>
            </a:r>
            <a:r>
              <a:rPr sz="1600" spc="-5" dirty="0">
                <a:latin typeface="Calibri"/>
                <a:cs typeface="Calibri"/>
              </a:rPr>
              <a:t> этажи.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spc="-15" dirty="0">
                <a:latin typeface="Calibri"/>
                <a:cs typeface="Calibri"/>
              </a:rPr>
              <a:t>Доля</a:t>
            </a:r>
            <a:r>
              <a:rPr sz="1600" spc="-10" dirty="0">
                <a:latin typeface="Calibri"/>
                <a:cs typeface="Calibri"/>
              </a:rPr>
              <a:t> семей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разной</a:t>
            </a:r>
            <a:r>
              <a:rPr sz="1600" spc="-5" dirty="0">
                <a:latin typeface="Calibri"/>
                <a:cs typeface="Calibri"/>
              </a:rPr>
              <a:t> численности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принимается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средней</a:t>
            </a:r>
            <a:endParaRPr sz="1600">
              <a:latin typeface="Calibri"/>
              <a:cs typeface="Calibri"/>
            </a:endParaRPr>
          </a:p>
          <a:p>
            <a:pPr marL="12700" marR="3192780">
              <a:lnSpc>
                <a:spcPts val="2740"/>
              </a:lnSpc>
              <a:spcBef>
                <a:spcPts val="210"/>
              </a:spcBef>
            </a:pPr>
            <a:r>
              <a:rPr sz="1600" spc="-10" dirty="0">
                <a:latin typeface="Calibri"/>
                <a:cs typeface="Calibri"/>
              </a:rPr>
              <a:t>демографии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новом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строительстве,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сложившейся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 Петербурге: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1-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чел.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latin typeface="Calibri"/>
                <a:cs typeface="Calibri"/>
              </a:rPr>
              <a:t>2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чел.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spc="-5" dirty="0">
                <a:latin typeface="Calibri"/>
                <a:cs typeface="Calibri"/>
              </a:rPr>
              <a:t>3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чел.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15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spc="-5" dirty="0">
                <a:latin typeface="Calibri"/>
                <a:cs typeface="Calibri"/>
              </a:rPr>
              <a:t>4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чел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более</a:t>
            </a:r>
            <a:r>
              <a:rPr sz="1600" spc="-5" dirty="0">
                <a:latin typeface="Calibri"/>
                <a:cs typeface="Calibri"/>
              </a:rPr>
              <a:t> -</a:t>
            </a:r>
            <a:r>
              <a:rPr sz="1600" spc="-10" dirty="0">
                <a:latin typeface="Calibri"/>
                <a:cs typeface="Calibri"/>
              </a:rPr>
              <a:t> 05%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spc="-10" dirty="0">
                <a:latin typeface="Calibri"/>
                <a:cs typeface="Calibri"/>
              </a:rPr>
              <a:t>Средний </a:t>
            </a:r>
            <a:r>
              <a:rPr sz="1600" spc="-5" dirty="0">
                <a:latin typeface="Calibri"/>
                <a:cs typeface="Calibri"/>
              </a:rPr>
              <a:t>размер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семьи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 1,85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чел.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spc="-10" dirty="0">
                <a:latin typeface="Calibri"/>
                <a:cs typeface="Calibri"/>
              </a:rPr>
              <a:t>Средней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жилищной обеспеченности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30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кв.м/чел.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соответствует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4278" y="1897506"/>
            <a:ext cx="1256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жилых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домов.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5261254"/>
            <a:ext cx="10356850" cy="159575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5"/>
              </a:spcBef>
            </a:pPr>
            <a:r>
              <a:rPr sz="1600" spc="-10" dirty="0">
                <a:latin typeface="Calibri"/>
                <a:cs typeface="Calibri"/>
              </a:rPr>
              <a:t>заселение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квартир по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формуле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К=N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К=N+1,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где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число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комнат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квартире,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количество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членов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семьи.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994"/>
              </a:spcBef>
            </a:pPr>
            <a:r>
              <a:rPr sz="1600" spc="-5" dirty="0">
                <a:latin typeface="Calibri"/>
                <a:cs typeface="Calibri"/>
              </a:rPr>
              <a:t>Архитектурно-планировочные решения застройки района </a:t>
            </a:r>
            <a:r>
              <a:rPr sz="1600" spc="-15" dirty="0">
                <a:latin typeface="Calibri"/>
                <a:cs typeface="Calibri"/>
              </a:rPr>
              <a:t>должны </a:t>
            </a:r>
            <a:r>
              <a:rPr sz="1600" spc="-5" dirty="0">
                <a:latin typeface="Calibri"/>
                <a:cs typeface="Calibri"/>
              </a:rPr>
              <a:t>быть направлены </a:t>
            </a:r>
            <a:r>
              <a:rPr sz="1600" spc="-10" dirty="0">
                <a:latin typeface="Calibri"/>
                <a:cs typeface="Calibri"/>
              </a:rPr>
              <a:t>на максимальную </a:t>
            </a:r>
            <a:r>
              <a:rPr sz="1600" spc="-5" dirty="0">
                <a:latin typeface="Calibri"/>
                <a:cs typeface="Calibri"/>
              </a:rPr>
              <a:t>экономичность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строительства. С </a:t>
            </a:r>
            <a:r>
              <a:rPr sz="1600" spc="-10" dirty="0">
                <a:latin typeface="Calibri"/>
                <a:cs typeface="Calibri"/>
              </a:rPr>
              <a:t>этой </a:t>
            </a:r>
            <a:r>
              <a:rPr sz="1600" spc="-15" dirty="0">
                <a:latin typeface="Calibri"/>
                <a:cs typeface="Calibri"/>
              </a:rPr>
              <a:t>целью необходимо </a:t>
            </a:r>
            <a:r>
              <a:rPr sz="1600" spc="-5" dirty="0">
                <a:latin typeface="Calibri"/>
                <a:cs typeface="Calibri"/>
              </a:rPr>
              <a:t>стремиться к </a:t>
            </a:r>
            <a:r>
              <a:rPr sz="1600" spc="-10" dirty="0">
                <a:latin typeface="Calibri"/>
                <a:cs typeface="Calibri"/>
              </a:rPr>
              <a:t>достижению </a:t>
            </a:r>
            <a:r>
              <a:rPr sz="1600" spc="-5" dirty="0">
                <a:latin typeface="Calibri"/>
                <a:cs typeface="Calibri"/>
              </a:rPr>
              <a:t>выбранной плотности </a:t>
            </a:r>
            <a:r>
              <a:rPr sz="1600" spc="-10" dirty="0">
                <a:latin typeface="Calibri"/>
                <a:cs typeface="Calibri"/>
              </a:rPr>
              <a:t>населения </a:t>
            </a:r>
            <a:r>
              <a:rPr sz="1600" spc="-5" dirty="0">
                <a:latin typeface="Calibri"/>
                <a:cs typeface="Calibri"/>
              </a:rPr>
              <a:t>при умеренной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средней </a:t>
            </a:r>
            <a:r>
              <a:rPr sz="1600" spc="-5" dirty="0">
                <a:latin typeface="Calibri"/>
                <a:cs typeface="Calibri"/>
              </a:rPr>
              <a:t>этажности за </a:t>
            </a:r>
            <a:r>
              <a:rPr sz="1600" spc="-10" dirty="0">
                <a:latin typeface="Calibri"/>
                <a:cs typeface="Calibri"/>
              </a:rPr>
              <a:t>счет </a:t>
            </a:r>
            <a:r>
              <a:rPr sz="1600" spc="-5" dirty="0">
                <a:latin typeface="Calibri"/>
                <a:cs typeface="Calibri"/>
              </a:rPr>
              <a:t>встройки </a:t>
            </a:r>
            <a:r>
              <a:rPr sz="1600" spc="-10" dirty="0">
                <a:latin typeface="Calibri"/>
                <a:cs typeface="Calibri"/>
              </a:rPr>
              <a:t>объектов </a:t>
            </a:r>
            <a:r>
              <a:rPr sz="1600" spc="-5" dirty="0">
                <a:latin typeface="Calibri"/>
                <a:cs typeface="Calibri"/>
              </a:rPr>
              <a:t>обслуживания в первый </a:t>
            </a:r>
            <a:r>
              <a:rPr sz="1600" spc="-10" dirty="0">
                <a:latin typeface="Calibri"/>
                <a:cs typeface="Calibri"/>
              </a:rPr>
              <a:t>этаж </a:t>
            </a:r>
            <a:r>
              <a:rPr sz="1600" spc="-5" dirty="0">
                <a:latin typeface="Calibri"/>
                <a:cs typeface="Calibri"/>
              </a:rPr>
              <a:t>секционных жилых </a:t>
            </a:r>
            <a:r>
              <a:rPr sz="1600" spc="-10" dirty="0">
                <a:latin typeface="Calibri"/>
                <a:cs typeface="Calibri"/>
              </a:rPr>
              <a:t>зданий,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spc="-10" dirty="0">
                <a:latin typeface="Calibri"/>
                <a:cs typeface="Calibri"/>
              </a:rPr>
              <a:t>компактной </a:t>
            </a:r>
            <a:r>
              <a:rPr sz="1600" spc="-5" dirty="0">
                <a:latin typeface="Calibri"/>
                <a:cs typeface="Calibri"/>
              </a:rPr>
              <a:t> композиционной </a:t>
            </a:r>
            <a:r>
              <a:rPr sz="1600" spc="-15" dirty="0">
                <a:latin typeface="Calibri"/>
                <a:cs typeface="Calibri"/>
              </a:rPr>
              <a:t>схеме </a:t>
            </a:r>
            <a:r>
              <a:rPr sz="1600" spc="-5" dirty="0">
                <a:latin typeface="Calibri"/>
                <a:cs typeface="Calibri"/>
              </a:rPr>
              <a:t>с ориентацией пространств на </a:t>
            </a:r>
            <a:r>
              <a:rPr sz="1600" spc="-10" dirty="0">
                <a:latin typeface="Calibri"/>
                <a:cs typeface="Calibri"/>
              </a:rPr>
              <a:t>солнечную сторону </a:t>
            </a:r>
            <a:r>
              <a:rPr sz="1600" spc="-5" dirty="0">
                <a:latin typeface="Calibri"/>
                <a:cs typeface="Calibri"/>
              </a:rPr>
              <a:t>для уменьшения </a:t>
            </a:r>
            <a:r>
              <a:rPr sz="1600" dirty="0">
                <a:latin typeface="Calibri"/>
                <a:cs typeface="Calibri"/>
              </a:rPr>
              <a:t>затрат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10" dirty="0">
                <a:latin typeface="Calibri"/>
                <a:cs typeface="Calibri"/>
              </a:rPr>
              <a:t>отопление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обеспечения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нормативной </a:t>
            </a:r>
            <a:r>
              <a:rPr sz="1600" spc="-10" dirty="0">
                <a:latin typeface="Calibri"/>
                <a:cs typeface="Calibri"/>
              </a:rPr>
              <a:t>инсоляции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освещенности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помещений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участков.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985" y="501776"/>
            <a:ext cx="93884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653790" marR="5080" indent="-364172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2.4</a:t>
            </a:r>
            <a:r>
              <a:rPr spc="-80" dirty="0"/>
              <a:t> </a:t>
            </a:r>
            <a:r>
              <a:rPr spc="-25" dirty="0"/>
              <a:t>Задачи</a:t>
            </a:r>
            <a:r>
              <a:rPr spc="-75" dirty="0"/>
              <a:t> </a:t>
            </a:r>
            <a:r>
              <a:rPr spc="-30" dirty="0"/>
              <a:t>рационального</a:t>
            </a:r>
            <a:r>
              <a:rPr spc="-60" dirty="0"/>
              <a:t> </a:t>
            </a:r>
            <a:r>
              <a:rPr spc="-25" dirty="0"/>
              <a:t>использования</a:t>
            </a:r>
            <a:r>
              <a:rPr spc="-7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30" dirty="0"/>
              <a:t>межевания </a:t>
            </a:r>
            <a:r>
              <a:rPr spc="-705" dirty="0"/>
              <a:t> </a:t>
            </a:r>
            <a:r>
              <a:rPr spc="-25" dirty="0"/>
              <a:t>территории.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4604" marR="251460" indent="214629">
              <a:lnSpc>
                <a:spcPct val="70000"/>
              </a:lnSpc>
              <a:spcBef>
                <a:spcPts val="745"/>
              </a:spcBef>
              <a:tabLst>
                <a:tab pos="3750945" algn="l"/>
              </a:tabLst>
            </a:pPr>
            <a:r>
              <a:rPr sz="1800" dirty="0"/>
              <a:t>В</a:t>
            </a:r>
            <a:r>
              <a:rPr sz="1800" spc="-5" dirty="0"/>
              <a:t> современных</a:t>
            </a:r>
            <a:r>
              <a:rPr sz="1800" spc="30" dirty="0"/>
              <a:t> </a:t>
            </a:r>
            <a:r>
              <a:rPr sz="1800" spc="-10" dirty="0"/>
              <a:t>условиях </a:t>
            </a:r>
            <a:r>
              <a:rPr sz="1800" dirty="0"/>
              <a:t>при</a:t>
            </a:r>
            <a:r>
              <a:rPr sz="1800" spc="20" dirty="0"/>
              <a:t> </a:t>
            </a:r>
            <a:r>
              <a:rPr sz="1800" spc="-5" dirty="0"/>
              <a:t>высокой</a:t>
            </a:r>
            <a:r>
              <a:rPr sz="1800" spc="10" dirty="0"/>
              <a:t> </a:t>
            </a:r>
            <a:r>
              <a:rPr sz="1800" spc="-10" dirty="0"/>
              <a:t>стоимости</a:t>
            </a:r>
            <a:r>
              <a:rPr sz="1800" spc="50" dirty="0"/>
              <a:t> </a:t>
            </a:r>
            <a:r>
              <a:rPr sz="1800" spc="-10" dirty="0"/>
              <a:t>земли</a:t>
            </a:r>
            <a:r>
              <a:rPr sz="1800" dirty="0"/>
              <a:t> в</a:t>
            </a:r>
            <a:r>
              <a:rPr sz="1800" spc="5" dirty="0"/>
              <a:t> </a:t>
            </a:r>
            <a:r>
              <a:rPr sz="1800" spc="-5" dirty="0"/>
              <a:t>крупнейшем</a:t>
            </a:r>
            <a:r>
              <a:rPr sz="1800" spc="15" dirty="0"/>
              <a:t> </a:t>
            </a:r>
            <a:r>
              <a:rPr sz="1800" spc="-20" dirty="0"/>
              <a:t>городе</a:t>
            </a:r>
            <a:r>
              <a:rPr sz="1800" spc="5" dirty="0"/>
              <a:t> </a:t>
            </a:r>
            <a:r>
              <a:rPr sz="1800" spc="-15" dirty="0"/>
              <a:t>необходимо</a:t>
            </a:r>
            <a:r>
              <a:rPr sz="1800" spc="15" dirty="0"/>
              <a:t> </a:t>
            </a:r>
            <a:r>
              <a:rPr sz="1800" spc="-10" dirty="0"/>
              <a:t>разумное </a:t>
            </a:r>
            <a:r>
              <a:rPr sz="1800" spc="-395" dirty="0"/>
              <a:t> </a:t>
            </a:r>
            <a:r>
              <a:rPr sz="1800" dirty="0"/>
              <a:t>ее</a:t>
            </a:r>
            <a:r>
              <a:rPr sz="1800" spc="15" dirty="0"/>
              <a:t> </a:t>
            </a:r>
            <a:r>
              <a:rPr sz="1800" spc="-10" dirty="0"/>
              <a:t>использование,</a:t>
            </a:r>
            <a:r>
              <a:rPr sz="1800" spc="45" dirty="0"/>
              <a:t> </a:t>
            </a:r>
            <a:r>
              <a:rPr sz="1800" dirty="0"/>
              <a:t>для </a:t>
            </a:r>
            <a:r>
              <a:rPr sz="1800" spc="-10" dirty="0"/>
              <a:t>чего</a:t>
            </a:r>
            <a:r>
              <a:rPr sz="1800" spc="30" dirty="0"/>
              <a:t> </a:t>
            </a:r>
            <a:r>
              <a:rPr sz="1800" spc="-5" dirty="0"/>
              <a:t>проектом</a:t>
            </a:r>
            <a:r>
              <a:rPr sz="1800" spc="20" dirty="0"/>
              <a:t> </a:t>
            </a:r>
            <a:r>
              <a:rPr sz="1800" spc="-10" dirty="0"/>
              <a:t>предусматривается</a:t>
            </a:r>
            <a:r>
              <a:rPr sz="1800" spc="20" dirty="0"/>
              <a:t> </a:t>
            </a:r>
            <a:r>
              <a:rPr sz="1800" spc="-10" dirty="0"/>
              <a:t>межевание</a:t>
            </a:r>
            <a:r>
              <a:rPr sz="1800" spc="25" dirty="0"/>
              <a:t> </a:t>
            </a:r>
            <a:r>
              <a:rPr sz="1800" spc="-10" dirty="0"/>
              <a:t>территории.</a:t>
            </a:r>
            <a:r>
              <a:rPr sz="1800" spc="30" dirty="0"/>
              <a:t> </a:t>
            </a:r>
            <a:r>
              <a:rPr sz="1800" spc="-10" dirty="0"/>
              <a:t>Цель</a:t>
            </a:r>
            <a:r>
              <a:rPr sz="1800" dirty="0"/>
              <a:t> </a:t>
            </a:r>
            <a:r>
              <a:rPr sz="1800" spc="-10" dirty="0"/>
              <a:t>межевания</a:t>
            </a:r>
            <a:r>
              <a:rPr sz="1800" spc="25" dirty="0"/>
              <a:t> </a:t>
            </a:r>
            <a:r>
              <a:rPr sz="1800" dirty="0"/>
              <a:t>– </a:t>
            </a:r>
            <a:r>
              <a:rPr sz="1800" spc="5" dirty="0"/>
              <a:t> </a:t>
            </a:r>
            <a:r>
              <a:rPr sz="1800" spc="-5" dirty="0"/>
              <a:t>разграничение</a:t>
            </a:r>
            <a:r>
              <a:rPr sz="1800" spc="50" dirty="0"/>
              <a:t> </a:t>
            </a:r>
            <a:r>
              <a:rPr sz="1800" spc="-10" dirty="0"/>
              <a:t>территории</a:t>
            </a:r>
            <a:r>
              <a:rPr sz="1800" spc="35" dirty="0"/>
              <a:t> </a:t>
            </a:r>
            <a:r>
              <a:rPr sz="1800" dirty="0"/>
              <a:t>квартала	на</a:t>
            </a:r>
            <a:r>
              <a:rPr sz="1800" spc="10" dirty="0"/>
              <a:t> </a:t>
            </a:r>
            <a:r>
              <a:rPr sz="1800" spc="-10" dirty="0"/>
              <a:t>земельные</a:t>
            </a:r>
            <a:r>
              <a:rPr sz="1800" spc="-5" dirty="0"/>
              <a:t> участки,</a:t>
            </a:r>
            <a:r>
              <a:rPr sz="1800" spc="25" dirty="0"/>
              <a:t> </a:t>
            </a:r>
            <a:r>
              <a:rPr sz="1800" spc="-5" dirty="0"/>
              <a:t>передаваемые</a:t>
            </a:r>
            <a:r>
              <a:rPr sz="1800" spc="-10" dirty="0"/>
              <a:t> </a:t>
            </a:r>
            <a:r>
              <a:rPr sz="1800" dirty="0"/>
              <a:t>на</a:t>
            </a:r>
            <a:r>
              <a:rPr sz="1800" spc="5" dirty="0"/>
              <a:t> </a:t>
            </a:r>
            <a:r>
              <a:rPr sz="1800" dirty="0"/>
              <a:t>праве</a:t>
            </a:r>
            <a:r>
              <a:rPr sz="1800" spc="5" dirty="0"/>
              <a:t> </a:t>
            </a:r>
            <a:r>
              <a:rPr sz="1800" spc="-5" dirty="0"/>
              <a:t>собственности </a:t>
            </a:r>
            <a:r>
              <a:rPr sz="1800" dirty="0"/>
              <a:t> </a:t>
            </a:r>
            <a:r>
              <a:rPr sz="1800" spc="-5" dirty="0"/>
              <a:t>(или</a:t>
            </a:r>
            <a:r>
              <a:rPr sz="1800" spc="10" dirty="0"/>
              <a:t> </a:t>
            </a:r>
            <a:r>
              <a:rPr sz="1800" spc="-10" dirty="0"/>
              <a:t>долгосрочной</a:t>
            </a:r>
            <a:r>
              <a:rPr sz="1800" spc="15" dirty="0"/>
              <a:t> </a:t>
            </a:r>
            <a:r>
              <a:rPr sz="1800" dirty="0"/>
              <a:t>аренды),</a:t>
            </a:r>
            <a:r>
              <a:rPr sz="1800" spc="20" dirty="0"/>
              <a:t> </a:t>
            </a:r>
            <a:r>
              <a:rPr sz="1800" dirty="0"/>
              <a:t>с</a:t>
            </a:r>
            <a:r>
              <a:rPr sz="1800" spc="5" dirty="0"/>
              <a:t> </a:t>
            </a:r>
            <a:r>
              <a:rPr sz="1800" spc="-5" dirty="0"/>
              <a:t>выделением</a:t>
            </a:r>
            <a:r>
              <a:rPr sz="1800" spc="-25" dirty="0"/>
              <a:t> </a:t>
            </a:r>
            <a:r>
              <a:rPr sz="1800" spc="-10" dirty="0"/>
              <a:t>территорий</a:t>
            </a:r>
            <a:r>
              <a:rPr sz="1800" spc="25" dirty="0"/>
              <a:t> </a:t>
            </a:r>
            <a:r>
              <a:rPr sz="1800" spc="-10" dirty="0"/>
              <a:t>общего</a:t>
            </a:r>
            <a:r>
              <a:rPr sz="1800" spc="25" dirty="0"/>
              <a:t> </a:t>
            </a:r>
            <a:r>
              <a:rPr sz="1800" spc="-10" dirty="0"/>
              <a:t>пользования.</a:t>
            </a:r>
            <a:r>
              <a:rPr sz="1800" spc="30" dirty="0"/>
              <a:t> </a:t>
            </a:r>
            <a:r>
              <a:rPr sz="1800" spc="-5" dirty="0"/>
              <a:t>Основные</a:t>
            </a:r>
            <a:r>
              <a:rPr sz="1800" spc="25" dirty="0"/>
              <a:t> </a:t>
            </a:r>
            <a:r>
              <a:rPr sz="1800" spc="-5" dirty="0"/>
              <a:t>принципы </a:t>
            </a:r>
            <a:r>
              <a:rPr sz="1800" dirty="0"/>
              <a:t> </a:t>
            </a:r>
            <a:r>
              <a:rPr sz="1800" spc="-10" dirty="0"/>
              <a:t>межевания</a:t>
            </a:r>
            <a:r>
              <a:rPr sz="1800" dirty="0"/>
              <a:t> </a:t>
            </a:r>
            <a:r>
              <a:rPr sz="1800" spc="-10" dirty="0"/>
              <a:t>территории</a:t>
            </a:r>
            <a:r>
              <a:rPr sz="1800" spc="20" dirty="0"/>
              <a:t> </a:t>
            </a:r>
            <a:r>
              <a:rPr sz="1800" spc="-5" dirty="0"/>
              <a:t>следующие:</a:t>
            </a:r>
            <a:endParaRPr sz="1800"/>
          </a:p>
          <a:p>
            <a:pPr marL="243204" indent="-22923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43840" algn="l"/>
                <a:tab pos="244475" algn="l"/>
              </a:tabLst>
            </a:pPr>
            <a:r>
              <a:rPr sz="1800" spc="-5" dirty="0"/>
              <a:t>каждый</a:t>
            </a:r>
            <a:r>
              <a:rPr sz="1800" spc="-10" dirty="0"/>
              <a:t> </a:t>
            </a:r>
            <a:r>
              <a:rPr sz="1800" dirty="0"/>
              <a:t>первичный</a:t>
            </a:r>
            <a:r>
              <a:rPr sz="1800" spc="15" dirty="0"/>
              <a:t> </a:t>
            </a:r>
            <a:r>
              <a:rPr sz="1800" spc="-5" dirty="0"/>
              <a:t>объект</a:t>
            </a:r>
            <a:r>
              <a:rPr sz="1800" spc="20" dirty="0"/>
              <a:t> </a:t>
            </a:r>
            <a:r>
              <a:rPr sz="1800" spc="-15" dirty="0"/>
              <a:t>должен</a:t>
            </a:r>
            <a:r>
              <a:rPr sz="1800" spc="5" dirty="0"/>
              <a:t> </a:t>
            </a:r>
            <a:r>
              <a:rPr sz="1800" dirty="0"/>
              <a:t>быть</a:t>
            </a:r>
            <a:r>
              <a:rPr sz="1800" spc="5" dirty="0"/>
              <a:t> </a:t>
            </a:r>
            <a:r>
              <a:rPr sz="1800" spc="-15" dirty="0"/>
              <a:t>расположен</a:t>
            </a:r>
            <a:r>
              <a:rPr sz="1800" spc="20" dirty="0"/>
              <a:t> </a:t>
            </a:r>
            <a:r>
              <a:rPr sz="1800" spc="-5" dirty="0"/>
              <a:t>на</a:t>
            </a:r>
            <a:r>
              <a:rPr sz="1800" spc="10" dirty="0"/>
              <a:t> </a:t>
            </a:r>
            <a:r>
              <a:rPr sz="1800" spc="-15" dirty="0"/>
              <a:t>отдельном</a:t>
            </a:r>
            <a:r>
              <a:rPr sz="1800" spc="-20" dirty="0"/>
              <a:t> </a:t>
            </a:r>
            <a:r>
              <a:rPr sz="1800" spc="-10" dirty="0"/>
              <a:t>земельном</a:t>
            </a:r>
            <a:r>
              <a:rPr sz="1800" spc="5" dirty="0"/>
              <a:t> </a:t>
            </a:r>
            <a:r>
              <a:rPr sz="1800" spc="-5" dirty="0"/>
              <a:t>участке;</a:t>
            </a:r>
            <a:endParaRPr sz="1800"/>
          </a:p>
          <a:p>
            <a:pPr marL="243204" indent="-22923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43840" algn="l"/>
                <a:tab pos="244475" algn="l"/>
              </a:tabLst>
            </a:pPr>
            <a:r>
              <a:rPr sz="1800" spc="-10" dirty="0"/>
              <a:t>ко</a:t>
            </a:r>
            <a:r>
              <a:rPr sz="1800" spc="-5" dirty="0"/>
              <a:t> всем</a:t>
            </a:r>
            <a:r>
              <a:rPr sz="1800" spc="5" dirty="0"/>
              <a:t> </a:t>
            </a:r>
            <a:r>
              <a:rPr sz="1800" spc="-10" dirty="0"/>
              <a:t>земельным</a:t>
            </a:r>
            <a:r>
              <a:rPr sz="1800" spc="5" dirty="0"/>
              <a:t> </a:t>
            </a:r>
            <a:r>
              <a:rPr sz="1800" spc="-5" dirty="0"/>
              <a:t>участкам</a:t>
            </a:r>
            <a:r>
              <a:rPr sz="1800" spc="10" dirty="0"/>
              <a:t> </a:t>
            </a:r>
            <a:r>
              <a:rPr sz="1800" spc="-15" dirty="0"/>
              <a:t>должен</a:t>
            </a:r>
            <a:r>
              <a:rPr sz="1800" spc="-10" dirty="0"/>
              <a:t> </a:t>
            </a:r>
            <a:r>
              <a:rPr sz="1800" dirty="0"/>
              <a:t>быть</a:t>
            </a:r>
            <a:r>
              <a:rPr sz="1800" spc="15" dirty="0"/>
              <a:t> </a:t>
            </a:r>
            <a:r>
              <a:rPr sz="1800" spc="-5" dirty="0"/>
              <a:t>обеспечен</a:t>
            </a:r>
            <a:r>
              <a:rPr sz="1800" spc="40" dirty="0"/>
              <a:t> </a:t>
            </a:r>
            <a:r>
              <a:rPr sz="1800" spc="-15" dirty="0"/>
              <a:t>подъезд-подход;</a:t>
            </a:r>
            <a:endParaRPr sz="1800"/>
          </a:p>
          <a:p>
            <a:pPr marL="243204" indent="-22923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3840" algn="l"/>
                <a:tab pos="244475" algn="l"/>
              </a:tabLst>
            </a:pPr>
            <a:r>
              <a:rPr sz="1800" spc="-5" dirty="0"/>
              <a:t>все</a:t>
            </a:r>
            <a:r>
              <a:rPr sz="1800" spc="10" dirty="0"/>
              <a:t> </a:t>
            </a:r>
            <a:r>
              <a:rPr sz="1800" spc="-10" dirty="0"/>
              <a:t>элементы</a:t>
            </a:r>
            <a:r>
              <a:rPr sz="1800" spc="5" dirty="0"/>
              <a:t> </a:t>
            </a:r>
            <a:r>
              <a:rPr sz="1800" spc="-5" dirty="0"/>
              <a:t>объекта</a:t>
            </a:r>
            <a:r>
              <a:rPr sz="1800" spc="15" dirty="0"/>
              <a:t> </a:t>
            </a:r>
            <a:r>
              <a:rPr sz="1800" spc="-10" dirty="0"/>
              <a:t>должны</a:t>
            </a:r>
            <a:r>
              <a:rPr sz="1800" spc="-15" dirty="0"/>
              <a:t> </a:t>
            </a:r>
            <a:r>
              <a:rPr sz="1800" dirty="0"/>
              <a:t>быть</a:t>
            </a:r>
            <a:r>
              <a:rPr sz="1800" spc="10" dirty="0"/>
              <a:t> </a:t>
            </a:r>
            <a:r>
              <a:rPr sz="1800" spc="-10" dirty="0"/>
              <a:t>расположены</a:t>
            </a:r>
            <a:r>
              <a:rPr sz="1800" spc="5" dirty="0"/>
              <a:t> </a:t>
            </a:r>
            <a:r>
              <a:rPr sz="1800" dirty="0"/>
              <a:t>в</a:t>
            </a:r>
            <a:r>
              <a:rPr sz="1800" spc="5" dirty="0"/>
              <a:t> </a:t>
            </a:r>
            <a:r>
              <a:rPr sz="1800" spc="-5" dirty="0"/>
              <a:t>границах</a:t>
            </a:r>
            <a:r>
              <a:rPr sz="1800" spc="5" dirty="0"/>
              <a:t> </a:t>
            </a:r>
            <a:r>
              <a:rPr sz="1800" spc="-10" dirty="0"/>
              <a:t>его</a:t>
            </a:r>
            <a:r>
              <a:rPr sz="1800" spc="5" dirty="0"/>
              <a:t> </a:t>
            </a:r>
            <a:r>
              <a:rPr sz="1800" spc="-5" dirty="0"/>
              <a:t>участка;</a:t>
            </a:r>
            <a:endParaRPr sz="1800"/>
          </a:p>
          <a:p>
            <a:pPr marL="243204" marR="5080" indent="-229235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3840" algn="l"/>
                <a:tab pos="244475" algn="l"/>
              </a:tabLst>
            </a:pPr>
            <a:r>
              <a:rPr sz="1800" spc="-10" dirty="0"/>
              <a:t>земельный</a:t>
            </a:r>
            <a:r>
              <a:rPr sz="1800" spc="20" dirty="0"/>
              <a:t> </a:t>
            </a:r>
            <a:r>
              <a:rPr sz="1800" spc="-5" dirty="0"/>
              <a:t>участок</a:t>
            </a:r>
            <a:r>
              <a:rPr sz="1800" spc="40" dirty="0"/>
              <a:t> </a:t>
            </a:r>
            <a:r>
              <a:rPr sz="1800" spc="-15" dirty="0"/>
              <a:t>должен</a:t>
            </a:r>
            <a:r>
              <a:rPr sz="1800" spc="30" dirty="0"/>
              <a:t> </a:t>
            </a:r>
            <a:r>
              <a:rPr sz="1800" spc="-10" dirty="0"/>
              <a:t>располагаться</a:t>
            </a:r>
            <a:r>
              <a:rPr sz="1800" spc="25" dirty="0"/>
              <a:t> </a:t>
            </a:r>
            <a:r>
              <a:rPr sz="1800" dirty="0"/>
              <a:t>в</a:t>
            </a:r>
            <a:r>
              <a:rPr sz="1800" spc="35" dirty="0"/>
              <a:t> </a:t>
            </a:r>
            <a:r>
              <a:rPr sz="1800" spc="-15" dirty="0"/>
              <a:t>одной</a:t>
            </a:r>
            <a:r>
              <a:rPr sz="1800" spc="20" dirty="0"/>
              <a:t> </a:t>
            </a:r>
            <a:r>
              <a:rPr sz="1800" spc="-5" dirty="0"/>
              <a:t>территориальной</a:t>
            </a:r>
            <a:r>
              <a:rPr sz="1800" spc="40" dirty="0"/>
              <a:t> </a:t>
            </a:r>
            <a:r>
              <a:rPr sz="1800" spc="-5" dirty="0"/>
              <a:t>зоне</a:t>
            </a:r>
            <a:r>
              <a:rPr sz="1800" spc="45" dirty="0"/>
              <a:t> </a:t>
            </a:r>
            <a:r>
              <a:rPr sz="1800" dirty="0"/>
              <a:t>(в</a:t>
            </a:r>
            <a:r>
              <a:rPr sz="1800" spc="20" dirty="0"/>
              <a:t> </a:t>
            </a:r>
            <a:r>
              <a:rPr sz="1800" spc="-10" dirty="0"/>
              <a:t>соответствии</a:t>
            </a:r>
            <a:r>
              <a:rPr sz="1800" spc="50" dirty="0"/>
              <a:t> </a:t>
            </a:r>
            <a:r>
              <a:rPr sz="1800" dirty="0"/>
              <a:t>с</a:t>
            </a:r>
            <a:r>
              <a:rPr sz="1800" spc="25" dirty="0"/>
              <a:t> </a:t>
            </a:r>
            <a:r>
              <a:rPr sz="1800" dirty="0"/>
              <a:t>Правилами </a:t>
            </a:r>
            <a:r>
              <a:rPr sz="1800" spc="-390" dirty="0"/>
              <a:t> </a:t>
            </a:r>
            <a:r>
              <a:rPr sz="1800" spc="-10" dirty="0"/>
              <a:t>землепользования</a:t>
            </a:r>
            <a:r>
              <a:rPr sz="1800" spc="10" dirty="0"/>
              <a:t> </a:t>
            </a:r>
            <a:r>
              <a:rPr sz="1800" dirty="0"/>
              <a:t>и</a:t>
            </a:r>
            <a:r>
              <a:rPr sz="1800" spc="10" dirty="0"/>
              <a:t> </a:t>
            </a:r>
            <a:r>
              <a:rPr sz="1800" spc="-5" dirty="0"/>
              <a:t>застройки-ПЗЗ).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916939" y="4330065"/>
            <a:ext cx="4427220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183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  <a:tab pos="1320165" algn="l"/>
                <a:tab pos="1651000" algn="l"/>
                <a:tab pos="2946400" algn="l"/>
              </a:tabLst>
            </a:pPr>
            <a:r>
              <a:rPr sz="1800" spc="-5" dirty="0">
                <a:latin typeface="Calibri"/>
                <a:cs typeface="Calibri"/>
              </a:rPr>
              <a:t>площадь	</a:t>
            </a:r>
            <a:r>
              <a:rPr sz="1800" dirty="0">
                <a:latin typeface="Calibri"/>
                <a:cs typeface="Calibri"/>
              </a:rPr>
              <a:t>и	</a:t>
            </a:r>
            <a:r>
              <a:rPr sz="1800" spc="-5" dirty="0">
                <a:latin typeface="Calibri"/>
                <a:cs typeface="Calibri"/>
              </a:rPr>
              <a:t>параметры	</a:t>
            </a:r>
            <a:r>
              <a:rPr sz="1800" spc="-10" dirty="0">
                <a:latin typeface="Calibri"/>
                <a:cs typeface="Calibri"/>
              </a:rPr>
              <a:t>формируемого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800" spc="-10" dirty="0">
                <a:latin typeface="Calibri"/>
                <a:cs typeface="Calibri"/>
              </a:rPr>
              <a:t>регламенту;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может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5" dirty="0">
                <a:latin typeface="Calibri"/>
                <a:cs typeface="Calibri"/>
              </a:rPr>
              <a:t>«бесхозных»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земель.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6404" y="4330065"/>
            <a:ext cx="5748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  <a:tab pos="1935480" algn="l"/>
                <a:tab pos="3708400" algn="l"/>
              </a:tabLst>
            </a:pPr>
            <a:r>
              <a:rPr sz="1800" dirty="0">
                <a:latin typeface="Calibri"/>
                <a:cs typeface="Calibri"/>
              </a:rPr>
              <a:t>участ</a:t>
            </a:r>
            <a:r>
              <a:rPr sz="1800" spc="-1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	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лж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1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тв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вать	гра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10" dirty="0">
                <a:latin typeface="Calibri"/>
                <a:cs typeface="Calibri"/>
              </a:rPr>
              <a:t>р</a:t>
            </a:r>
            <a:r>
              <a:rPr sz="1800" spc="-5" dirty="0">
                <a:latin typeface="Calibri"/>
                <a:cs typeface="Calibri"/>
              </a:rPr>
              <a:t>ои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5161026"/>
            <a:ext cx="10358755" cy="4921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45"/>
              </a:spcBef>
              <a:tabLst>
                <a:tab pos="1734820" algn="l"/>
              </a:tabLst>
            </a:pPr>
            <a:r>
              <a:rPr sz="1800" spc="-15" dirty="0">
                <a:latin typeface="Calibri"/>
                <a:cs typeface="Calibri"/>
              </a:rPr>
              <a:t>Рекомендуется	</a:t>
            </a:r>
            <a:r>
              <a:rPr sz="1800" spc="-5" dirty="0">
                <a:latin typeface="Calibri"/>
                <a:cs typeface="Calibri"/>
              </a:rPr>
              <a:t>рациональное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использование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территории</a:t>
            </a:r>
            <a:r>
              <a:rPr sz="1800" dirty="0">
                <a:latin typeface="Calibri"/>
                <a:cs typeface="Calibri"/>
              </a:rPr>
              <a:t> 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обеспечением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нормативной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плотности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застройки,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активное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использование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подземного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пространства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глубже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м.).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932" y="720928"/>
            <a:ext cx="79317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Примеры</a:t>
            </a:r>
            <a:r>
              <a:rPr spc="-80" dirty="0"/>
              <a:t> </a:t>
            </a:r>
            <a:r>
              <a:rPr spc="-30" dirty="0"/>
              <a:t>возможного</a:t>
            </a:r>
            <a:r>
              <a:rPr spc="-55" dirty="0"/>
              <a:t> </a:t>
            </a:r>
            <a:r>
              <a:rPr spc="-30" dirty="0"/>
              <a:t>межевания</a:t>
            </a:r>
            <a:r>
              <a:rPr spc="-65" dirty="0"/>
              <a:t> </a:t>
            </a:r>
            <a:r>
              <a:rPr spc="-25" dirty="0"/>
              <a:t>территории.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367" y="1226819"/>
            <a:ext cx="6899148" cy="5419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045" y="192481"/>
            <a:ext cx="68776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Arial"/>
                <a:cs typeface="Arial"/>
              </a:rPr>
              <a:t>Топографическая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съемка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(подоснова).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5784" y="708659"/>
            <a:ext cx="5355336" cy="599236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932" y="720928"/>
            <a:ext cx="79317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Примеры</a:t>
            </a:r>
            <a:r>
              <a:rPr spc="-80" dirty="0"/>
              <a:t> </a:t>
            </a:r>
            <a:r>
              <a:rPr spc="-30" dirty="0"/>
              <a:t>возможного</a:t>
            </a:r>
            <a:r>
              <a:rPr spc="-55" dirty="0"/>
              <a:t> </a:t>
            </a:r>
            <a:r>
              <a:rPr spc="-30" dirty="0"/>
              <a:t>межевания</a:t>
            </a:r>
            <a:r>
              <a:rPr spc="-65" dirty="0"/>
              <a:t> </a:t>
            </a:r>
            <a:r>
              <a:rPr spc="-25" dirty="0"/>
              <a:t>территории.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8311" y="1274063"/>
            <a:ext cx="5640324" cy="54223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4797" y="342976"/>
            <a:ext cx="50469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3.</a:t>
            </a:r>
            <a:r>
              <a:rPr spc="-80" dirty="0"/>
              <a:t> </a:t>
            </a:r>
            <a:r>
              <a:rPr spc="-25" dirty="0"/>
              <a:t>НОРМЫ</a:t>
            </a:r>
            <a:r>
              <a:rPr spc="-135" dirty="0"/>
              <a:t> </a:t>
            </a:r>
            <a:r>
              <a:rPr spc="-30" dirty="0"/>
              <a:t>ПРОЕКТИРОВАНИЯ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833381"/>
            <a:ext cx="10267950" cy="4895443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должны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основном,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использоваться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следующие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нормативные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документы:</a:t>
            </a:r>
            <a:endParaRPr sz="1600" dirty="0">
              <a:latin typeface="Calibri"/>
              <a:cs typeface="Calibri"/>
            </a:endParaRPr>
          </a:p>
          <a:p>
            <a:pPr marL="527685" marR="1565275" indent="-515620">
              <a:lnSpc>
                <a:spcPts val="1730"/>
              </a:lnSpc>
              <a:spcBef>
                <a:spcPts val="101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600" spc="-20" dirty="0">
                <a:latin typeface="Calibri"/>
                <a:cs typeface="Calibri"/>
              </a:rPr>
              <a:t>Свод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правил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«Градостроительство.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Планировка 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застройка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городских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сельских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поселений».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Актуализированная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редакция</a:t>
            </a:r>
            <a:r>
              <a:rPr sz="1600" spc="-5" dirty="0">
                <a:latin typeface="Calibri"/>
                <a:cs typeface="Calibri"/>
              </a:rPr>
              <a:t> СНиП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2.07.01-89*.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(СП).</a:t>
            </a:r>
            <a:endParaRPr sz="16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80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1600" spc="-5" smtClean="0">
                <a:latin typeface="Calibri"/>
                <a:cs typeface="Calibri"/>
              </a:rPr>
              <a:t>Правила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землепользования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застройки Санкт-Петербурга </a:t>
            </a:r>
            <a:r>
              <a:rPr sz="1600" spc="-10" dirty="0">
                <a:latin typeface="Calibri"/>
                <a:cs typeface="Calibri"/>
              </a:rPr>
              <a:t>(ПЗЗ).</a:t>
            </a:r>
            <a:endParaRPr sz="16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80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1600" spc="-10" dirty="0">
                <a:latin typeface="Calibri"/>
                <a:cs typeface="Calibri"/>
              </a:rPr>
              <a:t>Закон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Санкт-Петербурга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22.12.2005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№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728-99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Генеральном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плане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Санкт-Петербурга».</a:t>
            </a:r>
            <a:endParaRPr sz="1600" dirty="0">
              <a:latin typeface="Calibri"/>
              <a:cs typeface="Calibri"/>
            </a:endParaRPr>
          </a:p>
          <a:p>
            <a:pPr marL="527685" indent="-515620">
              <a:lnSpc>
                <a:spcPts val="1825"/>
              </a:lnSpc>
              <a:spcBef>
                <a:spcPts val="81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1600" spc="-10" dirty="0">
                <a:latin typeface="Calibri"/>
                <a:cs typeface="Calibri"/>
              </a:rPr>
              <a:t>Закон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Санкт-Петербурга «О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границах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зон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охраны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объектов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культурного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наследия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территории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Санкт-</a:t>
            </a:r>
          </a:p>
          <a:p>
            <a:pPr marL="527685" marR="5080">
              <a:lnSpc>
                <a:spcPct val="901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Петербурга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режимах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использования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земель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границах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указанных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зон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внесении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изменений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Закон</a:t>
            </a:r>
            <a:r>
              <a:rPr sz="1600" spc="-5" dirty="0">
                <a:latin typeface="Calibri"/>
                <a:cs typeface="Calibri"/>
              </a:rPr>
              <a:t> Санкт-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Петербурга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Генеральном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плане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Санкт-Петербурга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границах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зон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охраны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объектов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культурного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наследия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территории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Санкт-Петербурга»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24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декабря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2008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года</a:t>
            </a:r>
            <a:r>
              <a:rPr sz="1600" spc="-5" dirty="0">
                <a:latin typeface="Calibri"/>
                <a:cs typeface="Calibri"/>
              </a:rPr>
              <a:t> №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820-7»</a:t>
            </a:r>
            <a:endParaRPr sz="1600" dirty="0">
              <a:latin typeface="Calibri"/>
              <a:cs typeface="Calibri"/>
            </a:endParaRPr>
          </a:p>
          <a:p>
            <a:pPr marL="527685" marR="148590" indent="-515620">
              <a:lnSpc>
                <a:spcPts val="1730"/>
              </a:lnSpc>
              <a:spcBef>
                <a:spcPts val="1019"/>
              </a:spcBef>
              <a:buAutoNum type="arabicPeriod" startAt="6"/>
              <a:tabLst>
                <a:tab pos="527685" algn="l"/>
                <a:tab pos="528320" algn="l"/>
              </a:tabLst>
            </a:pPr>
            <a:r>
              <a:rPr sz="1600" spc="-5" dirty="0">
                <a:latin typeface="Calibri"/>
                <a:cs typeface="Calibri"/>
              </a:rPr>
              <a:t>СП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54.13330.2011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«Здания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жилые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многоквартирные»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(актуализированная</a:t>
            </a:r>
            <a:r>
              <a:rPr sz="1600" spc="-10" dirty="0">
                <a:latin typeface="Calibri"/>
                <a:cs typeface="Calibri"/>
              </a:rPr>
              <a:t> редакция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СНиП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31-01-2003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«Здания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жилые многоквартирные»).</a:t>
            </a:r>
            <a:endParaRPr sz="1600" dirty="0">
              <a:latin typeface="Calibri"/>
              <a:cs typeface="Calibri"/>
            </a:endParaRPr>
          </a:p>
          <a:p>
            <a:pPr marL="527685" indent="-515620">
              <a:lnSpc>
                <a:spcPts val="1825"/>
              </a:lnSpc>
              <a:spcBef>
                <a:spcPts val="775"/>
              </a:spcBef>
              <a:buAutoNum type="arabicPeriod" startAt="6"/>
              <a:tabLst>
                <a:tab pos="527685" algn="l"/>
                <a:tab pos="528320" algn="l"/>
              </a:tabLst>
            </a:pPr>
            <a:r>
              <a:rPr sz="1600" spc="-5" dirty="0">
                <a:latin typeface="Calibri"/>
                <a:cs typeface="Calibri"/>
              </a:rPr>
              <a:t>Региональные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методические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документы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«Руководство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проектированию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дошкольных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образовательных</a:t>
            </a:r>
            <a:endParaRPr sz="1600" dirty="0">
              <a:latin typeface="Calibri"/>
              <a:cs typeface="Calibri"/>
            </a:endParaRPr>
          </a:p>
          <a:p>
            <a:pPr marL="527685">
              <a:lnSpc>
                <a:spcPts val="1825"/>
              </a:lnSpc>
            </a:pPr>
            <a:r>
              <a:rPr sz="1600" spc="-10" dirty="0">
                <a:latin typeface="Calibri"/>
                <a:cs typeface="Calibri"/>
              </a:rPr>
              <a:t>учреждений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Санкт-Петербурге»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РМД</a:t>
            </a:r>
            <a:r>
              <a:rPr sz="1600" spc="-10" dirty="0">
                <a:latin typeface="Calibri"/>
                <a:cs typeface="Calibri"/>
              </a:rPr>
              <a:t> 31-07-2009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СПб.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РМД)</a:t>
            </a:r>
            <a:endParaRPr sz="16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815"/>
              </a:spcBef>
              <a:buAutoNum type="arabicPeriod" startAt="8"/>
              <a:tabLst>
                <a:tab pos="527685" algn="l"/>
                <a:tab pos="528320" algn="l"/>
              </a:tabLst>
            </a:pPr>
            <a:r>
              <a:rPr sz="1600" spc="-10" dirty="0">
                <a:latin typeface="Calibri"/>
                <a:cs typeface="Calibri"/>
              </a:rPr>
              <a:t>СНиП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21-02-99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«Стоянки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автомобилей».</a:t>
            </a:r>
            <a:endParaRPr sz="1600" dirty="0">
              <a:latin typeface="Calibri"/>
              <a:cs typeface="Calibri"/>
            </a:endParaRPr>
          </a:p>
          <a:p>
            <a:pPr marL="527685" indent="-515620">
              <a:lnSpc>
                <a:spcPts val="1825"/>
              </a:lnSpc>
              <a:spcBef>
                <a:spcPts val="805"/>
              </a:spcBef>
              <a:buAutoNum type="arabicPeriod" startAt="8"/>
              <a:tabLst>
                <a:tab pos="527685" algn="l"/>
                <a:tab pos="528320" algn="l"/>
              </a:tabLst>
            </a:pPr>
            <a:r>
              <a:rPr sz="1600" spc="-5" dirty="0">
                <a:latin typeface="Calibri"/>
                <a:cs typeface="Calibri"/>
              </a:rPr>
              <a:t>Перечень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национальных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стандартов 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сводов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правил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(частей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таких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стандартов 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сводов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правил),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результате</a:t>
            </a:r>
            <a:endParaRPr sz="1600" dirty="0">
              <a:latin typeface="Calibri"/>
              <a:cs typeface="Calibri"/>
            </a:endParaRPr>
          </a:p>
          <a:p>
            <a:pPr marL="527685">
              <a:lnSpc>
                <a:spcPts val="1730"/>
              </a:lnSpc>
            </a:pPr>
            <a:r>
              <a:rPr sz="1600" spc="-5" dirty="0">
                <a:latin typeface="Calibri"/>
                <a:cs typeface="Calibri"/>
              </a:rPr>
              <a:t>применения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которых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обязательной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основе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обеспечивается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соблюдение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требований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Федерального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закона</a:t>
            </a:r>
            <a:endParaRPr sz="1600" dirty="0">
              <a:latin typeface="Calibri"/>
              <a:cs typeface="Calibri"/>
            </a:endParaRPr>
          </a:p>
          <a:p>
            <a:pPr marL="527685">
              <a:lnSpc>
                <a:spcPts val="1825"/>
              </a:lnSpc>
            </a:pPr>
            <a:r>
              <a:rPr sz="1600" spc="-20" dirty="0">
                <a:latin typeface="Calibri"/>
                <a:cs typeface="Calibri"/>
              </a:rPr>
              <a:t>«Технический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регламент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безопасности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зданий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сооружений».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9481"/>
            <a:ext cx="75901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4.</a:t>
            </a:r>
            <a:r>
              <a:rPr spc="-50" dirty="0"/>
              <a:t> </a:t>
            </a:r>
            <a:r>
              <a:rPr spc="-30" dirty="0"/>
              <a:t>ИНЖЕНЕРНОЕ</a:t>
            </a:r>
            <a:r>
              <a:rPr spc="-70" dirty="0"/>
              <a:t> </a:t>
            </a:r>
            <a:r>
              <a:rPr spc="-30" dirty="0"/>
              <a:t>ОБОРУДОВАНИЕ</a:t>
            </a:r>
            <a:r>
              <a:rPr spc="-125" dirty="0"/>
              <a:t> </a:t>
            </a:r>
            <a:r>
              <a:rPr spc="-25" dirty="0"/>
              <a:t>КВАРТАЛА.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89431"/>
            <a:ext cx="10340340" cy="1945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проекте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застройки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следует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предусматривать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централизованное</a:t>
            </a:r>
            <a:endParaRPr sz="2800">
              <a:latin typeface="Calibri"/>
              <a:cs typeface="Calibri"/>
            </a:endParaRPr>
          </a:p>
          <a:p>
            <a:pPr marL="12700" marR="130175">
              <a:lnSpc>
                <a:spcPts val="3020"/>
              </a:lnSpc>
              <a:spcBef>
                <a:spcPts val="1055"/>
              </a:spcBef>
            </a:pPr>
            <a:r>
              <a:rPr sz="2800" spc="-10" dirty="0">
                <a:latin typeface="Calibri"/>
                <a:cs typeface="Calibri"/>
              </a:rPr>
              <a:t>снабжение зданий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водой,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электроэнергией,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теплом,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канализацией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городских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источников.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spc="-10" dirty="0">
                <a:latin typeface="Calibri"/>
                <a:cs typeface="Calibri"/>
              </a:rPr>
              <a:t>Пищеприготовление</a:t>
            </a:r>
            <a:r>
              <a:rPr sz="2800" spc="-15" dirty="0">
                <a:latin typeface="Calibri"/>
                <a:cs typeface="Calibri"/>
              </a:rPr>
              <a:t> предусматривать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применением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электроплит.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6714" y="171399"/>
            <a:ext cx="53460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5.</a:t>
            </a:r>
            <a:r>
              <a:rPr sz="2900" spc="-60" dirty="0"/>
              <a:t> </a:t>
            </a:r>
            <a:r>
              <a:rPr sz="2900" spc="-25" dirty="0"/>
              <a:t>ЭТАПЫ</a:t>
            </a:r>
            <a:r>
              <a:rPr sz="2900" spc="-95" dirty="0"/>
              <a:t> </a:t>
            </a:r>
            <a:r>
              <a:rPr sz="2900" spc="-25" dirty="0"/>
              <a:t>РАБОТЫ</a:t>
            </a:r>
            <a:r>
              <a:rPr sz="2900" spc="-85" dirty="0"/>
              <a:t> </a:t>
            </a:r>
            <a:r>
              <a:rPr sz="2900" spc="-15" dirty="0"/>
              <a:t>НАД</a:t>
            </a:r>
            <a:r>
              <a:rPr sz="2900" spc="-85" dirty="0"/>
              <a:t> </a:t>
            </a:r>
            <a:r>
              <a:rPr sz="2900" spc="-25" dirty="0"/>
              <a:t>ПРОЕКТОМ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16939" y="726440"/>
            <a:ext cx="10340340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Клаузура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lang="ru-RU" sz="2800" spc="-90" dirty="0">
                <a:latin typeface="Calibri"/>
                <a:cs typeface="Calibri"/>
              </a:rPr>
              <a:t> </a:t>
            </a:r>
            <a:r>
              <a:rPr lang="ru-RU" sz="2200" spc="-90" dirty="0" smtClean="0">
                <a:latin typeface="Calibri"/>
                <a:cs typeface="Calibri"/>
              </a:rPr>
              <a:t>опорный план, </a:t>
            </a:r>
            <a:r>
              <a:rPr sz="2200" spc="-15" dirty="0" err="1" smtClean="0">
                <a:latin typeface="Calibri"/>
                <a:cs typeface="Calibri"/>
              </a:rPr>
              <a:t>схема</a:t>
            </a:r>
            <a:r>
              <a:rPr sz="2200" spc="10" dirty="0" smtClean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функционального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зонирования</a:t>
            </a:r>
            <a:r>
              <a:rPr lang="ru-RU" sz="2200" spc="-5" dirty="0" smtClean="0">
                <a:latin typeface="Calibri"/>
                <a:cs typeface="Calibri"/>
              </a:rPr>
              <a:t>, схема </a:t>
            </a:r>
            <a:r>
              <a:rPr sz="2200" spc="-10" dirty="0" err="1" smtClean="0">
                <a:latin typeface="Calibri"/>
                <a:cs typeface="Calibri"/>
              </a:rPr>
              <a:t>движения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транспорта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и</a:t>
            </a:r>
            <a:r>
              <a:rPr lang="ru-RU" sz="2200" spc="-5" dirty="0" smtClean="0">
                <a:latin typeface="Calibri"/>
                <a:cs typeface="Calibri"/>
              </a:rPr>
              <a:t> </a:t>
            </a:r>
            <a:r>
              <a:rPr sz="2200" spc="-15" dirty="0" err="1" smtClean="0">
                <a:latin typeface="Calibri"/>
                <a:cs typeface="Calibri"/>
              </a:rPr>
              <a:t>пешеходов</a:t>
            </a:r>
            <a:r>
              <a:rPr sz="2200" spc="-15" dirty="0">
                <a:latin typeface="Calibri"/>
                <a:cs typeface="Calibri"/>
              </a:rPr>
              <a:t>,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lang="ru-RU" sz="2200" spc="35" dirty="0" smtClean="0">
                <a:latin typeface="Calibri"/>
                <a:cs typeface="Calibri"/>
              </a:rPr>
              <a:t>схема озеленения, </a:t>
            </a:r>
            <a:r>
              <a:rPr sz="2200" spc="-10" dirty="0" err="1" smtClean="0">
                <a:latin typeface="Calibri"/>
                <a:cs typeface="Calibri"/>
              </a:rPr>
              <a:t>расчёт</a:t>
            </a:r>
            <a:r>
              <a:rPr sz="2200" spc="15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величины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населения,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площади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автостоянок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участков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социальных</a:t>
            </a:r>
            <a:r>
              <a:rPr lang="ru-RU" sz="2200" spc="-5" dirty="0" smtClean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объектов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Масштаб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1:2000.</a:t>
            </a:r>
            <a:r>
              <a:rPr sz="2200" spc="-15" dirty="0">
                <a:latin typeface="Calibri"/>
                <a:cs typeface="Calibri"/>
              </a:rPr>
              <a:t> </a:t>
            </a:r>
            <a:endParaRPr lang="ru-RU" sz="2200" spc="-15" dirty="0" smtClean="0">
              <a:latin typeface="Calibri"/>
              <a:cs typeface="Calibri"/>
            </a:endParaRPr>
          </a:p>
          <a:p>
            <a:pPr marL="12700">
              <a:spcBef>
                <a:spcPts val="95"/>
              </a:spcBef>
            </a:pPr>
            <a:r>
              <a:rPr sz="2200" spc="-15" dirty="0" err="1" smtClean="0">
                <a:latin typeface="Calibri"/>
                <a:cs typeface="Calibri"/>
              </a:rPr>
              <a:t>Продолжительность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1 </a:t>
            </a:r>
            <a:r>
              <a:rPr sz="2200" b="1" spc="-20" dirty="0">
                <a:latin typeface="Calibri"/>
                <a:cs typeface="Calibri"/>
              </a:rPr>
              <a:t>неделя.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Calibri"/>
              <a:cs typeface="Calibri"/>
            </a:endParaRPr>
          </a:p>
          <a:p>
            <a:pPr marL="12700"/>
            <a:r>
              <a:rPr lang="ru-RU" sz="2800" b="1" u="heavy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Фор-э</a:t>
            </a:r>
            <a:r>
              <a:rPr sz="2800" b="1" u="heavy" spc="-10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скиз</a:t>
            </a:r>
            <a:r>
              <a:rPr sz="2800" spc="-10" dirty="0" smtClean="0">
                <a:latin typeface="Calibri"/>
                <a:cs typeface="Calibri"/>
              </a:rPr>
              <a:t>: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эскиз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генерального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плана</a:t>
            </a:r>
            <a:r>
              <a:rPr lang="ru-RU" sz="2200" spc="-5" dirty="0" smtClean="0">
                <a:latin typeface="Calibri"/>
                <a:cs typeface="Calibri"/>
              </a:rPr>
              <a:t> с</a:t>
            </a:r>
            <a:r>
              <a:rPr sz="2200" spc="20" dirty="0" smtClean="0">
                <a:latin typeface="Calibri"/>
                <a:cs typeface="Calibri"/>
              </a:rPr>
              <a:t> </a:t>
            </a:r>
            <a:r>
              <a:rPr sz="2200" spc="-10" dirty="0" err="1" smtClean="0">
                <a:latin typeface="Calibri"/>
                <a:cs typeface="Calibri"/>
              </a:rPr>
              <a:t>рабочи</a:t>
            </a:r>
            <a:r>
              <a:rPr lang="ru-RU" sz="2200" spc="-10" dirty="0" smtClean="0">
                <a:latin typeface="Calibri"/>
                <a:cs typeface="Calibri"/>
              </a:rPr>
              <a:t>м</a:t>
            </a:r>
            <a:r>
              <a:rPr sz="2200" spc="15" dirty="0" smtClean="0">
                <a:latin typeface="Calibri"/>
                <a:cs typeface="Calibri"/>
              </a:rPr>
              <a:t> </a:t>
            </a:r>
            <a:r>
              <a:rPr sz="2200" spc="-15" dirty="0" err="1" smtClean="0">
                <a:latin typeface="Calibri"/>
                <a:cs typeface="Calibri"/>
              </a:rPr>
              <a:t>макет</a:t>
            </a:r>
            <a:r>
              <a:rPr lang="ru-RU" sz="2200" spc="-15" dirty="0" smtClean="0">
                <a:latin typeface="Calibri"/>
                <a:cs typeface="Calibri"/>
              </a:rPr>
              <a:t>ом</a:t>
            </a:r>
            <a:r>
              <a:rPr sz="2200" spc="1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застройки,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схема</a:t>
            </a:r>
            <a:endParaRPr sz="2200" dirty="0">
              <a:latin typeface="Calibri"/>
              <a:cs typeface="Calibri"/>
            </a:endParaRPr>
          </a:p>
          <a:p>
            <a:pPr marL="12700"/>
            <a:r>
              <a:rPr sz="2200" spc="-5" dirty="0">
                <a:latin typeface="Calibri"/>
                <a:cs typeface="Calibri"/>
              </a:rPr>
              <a:t>функционального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зонирования</a:t>
            </a:r>
            <a:r>
              <a:rPr sz="2200" spc="-5" dirty="0">
                <a:latin typeface="Calibri"/>
                <a:cs typeface="Calibri"/>
              </a:rPr>
              <a:t> с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показом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движения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транспорта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пешеходов,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lang="ru-RU" sz="2200" spc="40" dirty="0">
                <a:cs typeface="Calibri"/>
              </a:rPr>
              <a:t>схема озеленения</a:t>
            </a:r>
            <a:r>
              <a:rPr lang="ru-RU" sz="2200" spc="40" dirty="0" smtClean="0">
                <a:cs typeface="Calibri"/>
              </a:rPr>
              <a:t>, перспективные рисунки, </a:t>
            </a:r>
            <a:r>
              <a:rPr sz="2200" spc="-10" dirty="0" err="1" smtClean="0">
                <a:latin typeface="Calibri"/>
                <a:cs typeface="Calibri"/>
              </a:rPr>
              <a:t>расчёт</a:t>
            </a:r>
            <a:r>
              <a:rPr lang="ru-RU" sz="2200" spc="-10" dirty="0" smtClean="0">
                <a:latin typeface="Calibri"/>
                <a:cs typeface="Calibri"/>
              </a:rPr>
              <a:t> </a:t>
            </a:r>
            <a:r>
              <a:rPr lang="ru-RU" sz="2200" spc="-5" dirty="0" smtClean="0">
                <a:latin typeface="Calibri"/>
                <a:cs typeface="Calibri"/>
              </a:rPr>
              <a:t>ТЭП квартала</a:t>
            </a:r>
            <a:r>
              <a:rPr sz="2200" spc="-5" dirty="0" smtClean="0">
                <a:latin typeface="Calibri"/>
                <a:cs typeface="Calibri"/>
              </a:rPr>
              <a:t>.</a:t>
            </a:r>
            <a:r>
              <a:rPr sz="2200" spc="-5" dirty="0">
                <a:latin typeface="Calibri"/>
                <a:cs typeface="Calibri"/>
              </a:rPr>
              <a:t>	</a:t>
            </a:r>
            <a:endParaRPr lang="ru-RU" sz="2200" spc="-5" dirty="0" smtClean="0">
              <a:latin typeface="Calibri"/>
              <a:cs typeface="Calibri"/>
            </a:endParaRPr>
          </a:p>
          <a:p>
            <a:pPr marL="12700"/>
            <a:r>
              <a:rPr sz="2200" spc="-5" dirty="0" err="1" smtClean="0">
                <a:latin typeface="Calibri"/>
                <a:cs typeface="Calibri"/>
              </a:rPr>
              <a:t>Масштаб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генерального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плана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 макета1:1000. </a:t>
            </a:r>
            <a:r>
              <a:rPr sz="2200" spc="-480" dirty="0">
                <a:latin typeface="Calibri"/>
                <a:cs typeface="Calibri"/>
              </a:rPr>
              <a:t> </a:t>
            </a:r>
            <a:endParaRPr lang="ru-RU" sz="2200" spc="-480" dirty="0" smtClean="0">
              <a:latin typeface="Calibri"/>
              <a:cs typeface="Calibri"/>
            </a:endParaRPr>
          </a:p>
          <a:p>
            <a:pPr marL="12700"/>
            <a:r>
              <a:rPr sz="2200" spc="-15" dirty="0" err="1" smtClean="0">
                <a:latin typeface="Calibri"/>
                <a:cs typeface="Calibri"/>
              </a:rPr>
              <a:t>Продолжительность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— 2 </a:t>
            </a:r>
            <a:r>
              <a:rPr sz="2200" b="1" spc="-20" dirty="0">
                <a:latin typeface="Calibri"/>
                <a:cs typeface="Calibri"/>
              </a:rPr>
              <a:t>недели.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6714" y="171399"/>
            <a:ext cx="53460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5.</a:t>
            </a:r>
            <a:r>
              <a:rPr sz="2900" spc="-60" dirty="0"/>
              <a:t> </a:t>
            </a:r>
            <a:r>
              <a:rPr sz="2900" spc="-25" dirty="0"/>
              <a:t>ЭТАПЫ</a:t>
            </a:r>
            <a:r>
              <a:rPr sz="2900" spc="-95" dirty="0"/>
              <a:t> </a:t>
            </a:r>
            <a:r>
              <a:rPr sz="2900" spc="-25" dirty="0"/>
              <a:t>РАБОТЫ</a:t>
            </a:r>
            <a:r>
              <a:rPr sz="2900" spc="-85" dirty="0"/>
              <a:t> </a:t>
            </a:r>
            <a:r>
              <a:rPr sz="2900" spc="-15" dirty="0"/>
              <a:t>НАД</a:t>
            </a:r>
            <a:r>
              <a:rPr sz="2900" spc="-85" dirty="0"/>
              <a:t> </a:t>
            </a:r>
            <a:r>
              <a:rPr sz="2900" spc="-25" dirty="0"/>
              <a:t>ПРОЕКТОМ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16939" y="726439"/>
            <a:ext cx="10340340" cy="4905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Calibri"/>
              <a:cs typeface="Calibri"/>
            </a:endParaRPr>
          </a:p>
          <a:p>
            <a:pPr marL="12700"/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Эскиз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генеральный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план</a:t>
            </a:r>
            <a:r>
              <a:rPr lang="ru-RU" sz="2200" spc="-5" dirty="0" smtClean="0">
                <a:latin typeface="Calibri"/>
                <a:cs typeface="Calibri"/>
              </a:rPr>
              <a:t> с</a:t>
            </a:r>
            <a:r>
              <a:rPr sz="2200" spc="10" dirty="0" smtClean="0">
                <a:latin typeface="Calibri"/>
                <a:cs typeface="Calibri"/>
              </a:rPr>
              <a:t> </a:t>
            </a:r>
            <a:r>
              <a:rPr sz="2200" spc="-10" dirty="0" err="1" smtClean="0">
                <a:latin typeface="Calibri"/>
                <a:cs typeface="Calibri"/>
              </a:rPr>
              <a:t>рабочи</a:t>
            </a:r>
            <a:r>
              <a:rPr lang="ru-RU" sz="2200" spc="-10" dirty="0" smtClean="0">
                <a:latin typeface="Calibri"/>
                <a:cs typeface="Calibri"/>
              </a:rPr>
              <a:t>м</a:t>
            </a:r>
            <a:r>
              <a:rPr sz="2200" spc="15" dirty="0" smtClean="0">
                <a:latin typeface="Calibri"/>
                <a:cs typeface="Calibri"/>
              </a:rPr>
              <a:t> </a:t>
            </a:r>
            <a:r>
              <a:rPr sz="2200" spc="-15" dirty="0" err="1" smtClean="0">
                <a:latin typeface="Calibri"/>
                <a:cs typeface="Calibri"/>
              </a:rPr>
              <a:t>макет</a:t>
            </a:r>
            <a:r>
              <a:rPr lang="ru-RU" sz="2200" spc="-15" dirty="0" smtClean="0">
                <a:latin typeface="Calibri"/>
                <a:cs typeface="Calibri"/>
              </a:rPr>
              <a:t>ом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застройки, </a:t>
            </a:r>
            <a:r>
              <a:rPr sz="2200" spc="-15" dirty="0">
                <a:latin typeface="Calibri"/>
                <a:cs typeface="Calibri"/>
              </a:rPr>
              <a:t>схема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функционального</a:t>
            </a:r>
            <a:endParaRPr sz="2200" dirty="0">
              <a:latin typeface="Calibri"/>
              <a:cs typeface="Calibri"/>
            </a:endParaRPr>
          </a:p>
          <a:p>
            <a:pPr marL="12700" marR="74295">
              <a:spcBef>
                <a:spcPts val="405"/>
              </a:spcBef>
            </a:pPr>
            <a:r>
              <a:rPr lang="ru-RU" sz="2200" spc="-5" dirty="0">
                <a:latin typeface="Calibri"/>
                <a:cs typeface="Calibri"/>
              </a:rPr>
              <a:t>з</a:t>
            </a:r>
            <a:r>
              <a:rPr sz="2200" spc="-5" dirty="0" err="1" smtClean="0">
                <a:latin typeface="Calibri"/>
                <a:cs typeface="Calibri"/>
              </a:rPr>
              <a:t>онирования</a:t>
            </a:r>
            <a:r>
              <a:rPr lang="ru-RU" sz="2200" spc="-5" dirty="0" smtClean="0">
                <a:latin typeface="Calibri"/>
                <a:cs typeface="Calibri"/>
              </a:rPr>
              <a:t>, схема</a:t>
            </a:r>
            <a:r>
              <a:rPr sz="2200" spc="30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движения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транспорта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пешеходов,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lang="ru-RU" sz="2200" spc="45" dirty="0">
                <a:cs typeface="Calibri"/>
              </a:rPr>
              <a:t>схема озеленения</a:t>
            </a:r>
            <a:r>
              <a:rPr lang="ru-RU" sz="2200" spc="45" dirty="0" smtClean="0">
                <a:cs typeface="Calibri"/>
              </a:rPr>
              <a:t>, </a:t>
            </a:r>
            <a:r>
              <a:rPr sz="2200" spc="-5" dirty="0" err="1" smtClean="0">
                <a:latin typeface="Calibri"/>
                <a:cs typeface="Calibri"/>
              </a:rPr>
              <a:t>перспективные</a:t>
            </a:r>
            <a:r>
              <a:rPr sz="2200" spc="50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рисунки,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развёртка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по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0" dirty="0" err="1" smtClean="0">
                <a:latin typeface="Calibri"/>
                <a:cs typeface="Calibri"/>
              </a:rPr>
              <a:t>улице</a:t>
            </a:r>
            <a:r>
              <a:rPr lang="ru-RU" sz="2200" spc="-20" dirty="0" smtClean="0">
                <a:latin typeface="Calibri"/>
                <a:cs typeface="Calibri"/>
              </a:rPr>
              <a:t> (набережной)</a:t>
            </a:r>
            <a:r>
              <a:rPr sz="2200" spc="-20" dirty="0" smtClean="0">
                <a:latin typeface="Calibri"/>
                <a:cs typeface="Calibri"/>
              </a:rPr>
              <a:t>,</a:t>
            </a:r>
            <a:r>
              <a:rPr sz="2200" spc="25" dirty="0" smtClean="0">
                <a:latin typeface="Calibri"/>
                <a:cs typeface="Calibri"/>
              </a:rPr>
              <a:t> </a:t>
            </a:r>
            <a:r>
              <a:rPr lang="ru-RU" sz="2200" spc="-10" dirty="0" smtClean="0">
                <a:latin typeface="Calibri"/>
                <a:cs typeface="Calibri"/>
              </a:rPr>
              <a:t>ТЭП квартала</a:t>
            </a:r>
            <a:r>
              <a:rPr sz="2200" spc="-5" dirty="0" smtClean="0">
                <a:latin typeface="Calibri"/>
                <a:cs typeface="Calibri"/>
              </a:rPr>
              <a:t>.</a:t>
            </a:r>
            <a:r>
              <a:rPr sz="2200" spc="10" dirty="0" smtClean="0">
                <a:latin typeface="Calibri"/>
                <a:cs typeface="Calibri"/>
              </a:rPr>
              <a:t> </a:t>
            </a:r>
            <a:endParaRPr lang="ru-RU" sz="2200" spc="10" dirty="0" smtClean="0">
              <a:latin typeface="Calibri"/>
              <a:cs typeface="Calibri"/>
            </a:endParaRPr>
          </a:p>
          <a:p>
            <a:pPr marL="12700" marR="74295">
              <a:spcBef>
                <a:spcPts val="405"/>
              </a:spcBef>
            </a:pPr>
            <a:r>
              <a:rPr sz="2200" spc="-5" dirty="0" err="1" smtClean="0">
                <a:latin typeface="Calibri"/>
                <a:cs typeface="Calibri"/>
              </a:rPr>
              <a:t>Масштаб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генерального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плана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макета</a:t>
            </a:r>
            <a:r>
              <a:rPr sz="2200" spc="-5" dirty="0">
                <a:latin typeface="Calibri"/>
                <a:cs typeface="Calibri"/>
              </a:rPr>
              <a:t> 1:1000</a:t>
            </a:r>
            <a:r>
              <a:rPr sz="2200" spc="-5" dirty="0" smtClean="0">
                <a:latin typeface="Calibri"/>
                <a:cs typeface="Calibri"/>
              </a:rPr>
              <a:t>.</a:t>
            </a:r>
            <a:endParaRPr lang="ru-RU" sz="2200" spc="-5" dirty="0" smtClean="0">
              <a:latin typeface="Calibri"/>
              <a:cs typeface="Calibri"/>
            </a:endParaRPr>
          </a:p>
          <a:p>
            <a:pPr marL="12700" marR="74295">
              <a:spcBef>
                <a:spcPts val="405"/>
              </a:spcBef>
            </a:pPr>
            <a:r>
              <a:rPr lang="ru-RU" sz="2200" spc="-15" dirty="0" smtClean="0">
                <a:latin typeface="Calibri"/>
                <a:cs typeface="Calibri"/>
              </a:rPr>
              <a:t>П</a:t>
            </a:r>
            <a:r>
              <a:rPr sz="2200" spc="-15" dirty="0" err="1" smtClean="0">
                <a:latin typeface="Calibri"/>
                <a:cs typeface="Calibri"/>
              </a:rPr>
              <a:t>родолжительность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—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3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недели.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 dirty="0">
              <a:latin typeface="Calibri"/>
              <a:cs typeface="Calibri"/>
            </a:endParaRPr>
          </a:p>
          <a:p>
            <a:pPr marL="12700" marR="257175"/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Окончательная</a:t>
            </a:r>
            <a:r>
              <a:rPr sz="28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подача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проекта</a:t>
            </a:r>
            <a:r>
              <a:rPr sz="2200" spc="-15" dirty="0">
                <a:latin typeface="Calibri"/>
                <a:cs typeface="Calibri"/>
              </a:rPr>
              <a:t>: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генеральный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 err="1" smtClean="0">
                <a:latin typeface="Calibri"/>
                <a:cs typeface="Calibri"/>
              </a:rPr>
              <a:t>план</a:t>
            </a:r>
            <a:r>
              <a:rPr lang="ru-RU" sz="2200" spc="-5" dirty="0" smtClean="0">
                <a:latin typeface="Calibri"/>
                <a:cs typeface="Calibri"/>
              </a:rPr>
              <a:t> с</a:t>
            </a:r>
            <a:r>
              <a:rPr sz="2200" spc="25" dirty="0" smtClean="0">
                <a:latin typeface="Calibri"/>
                <a:cs typeface="Calibri"/>
              </a:rPr>
              <a:t> </a:t>
            </a:r>
            <a:r>
              <a:rPr lang="ru-RU" sz="2200" spc="-5" dirty="0" smtClean="0">
                <a:cs typeface="Calibri"/>
              </a:rPr>
              <a:t>рабочим макетом </a:t>
            </a:r>
            <a:r>
              <a:rPr lang="ru-RU" sz="2200" spc="-5" dirty="0">
                <a:cs typeface="Calibri"/>
              </a:rPr>
              <a:t>застройки</a:t>
            </a:r>
            <a:r>
              <a:rPr sz="2200" spc="-10" dirty="0" smtClean="0">
                <a:latin typeface="Calibri"/>
                <a:cs typeface="Calibri"/>
              </a:rPr>
              <a:t>,</a:t>
            </a:r>
            <a:r>
              <a:rPr sz="2200" spc="10" dirty="0" smtClean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схема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функционального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зонирования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показом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движения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транспорта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пешеходов</a:t>
            </a:r>
            <a:r>
              <a:rPr sz="2200" spc="-15" dirty="0" smtClean="0">
                <a:latin typeface="Calibri"/>
                <a:cs typeface="Calibri"/>
              </a:rPr>
              <a:t>,</a:t>
            </a:r>
            <a:r>
              <a:rPr lang="ru-RU" sz="2200" spc="-15" dirty="0">
                <a:cs typeface="Calibri"/>
              </a:rPr>
              <a:t> схема </a:t>
            </a:r>
            <a:r>
              <a:rPr lang="ru-RU" sz="2200" spc="-15" dirty="0" smtClean="0">
                <a:cs typeface="Calibri"/>
              </a:rPr>
              <a:t>озеленения, </a:t>
            </a:r>
            <a:r>
              <a:rPr sz="2200" spc="-5" dirty="0" err="1" smtClean="0">
                <a:latin typeface="Calibri"/>
                <a:cs typeface="Calibri"/>
              </a:rPr>
              <a:t>перспективные</a:t>
            </a:r>
            <a:r>
              <a:rPr sz="2200" spc="45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рисунки,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развёртка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по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 err="1" smtClean="0">
                <a:latin typeface="Calibri"/>
                <a:cs typeface="Calibri"/>
              </a:rPr>
              <a:t>улице</a:t>
            </a:r>
            <a:r>
              <a:rPr lang="ru-RU" sz="2200" spc="-20" dirty="0" smtClean="0">
                <a:latin typeface="Calibri"/>
                <a:cs typeface="Calibri"/>
              </a:rPr>
              <a:t> (набережной)</a:t>
            </a:r>
            <a:r>
              <a:rPr sz="2200" spc="-20" dirty="0" smtClean="0">
                <a:latin typeface="Calibri"/>
                <a:cs typeface="Calibri"/>
              </a:rPr>
              <a:t>,</a:t>
            </a:r>
            <a:r>
              <a:rPr sz="2200" spc="40" dirty="0" smtClean="0">
                <a:latin typeface="Calibri"/>
                <a:cs typeface="Calibri"/>
              </a:rPr>
              <a:t> </a:t>
            </a:r>
            <a:r>
              <a:rPr lang="ru-RU" sz="2200" spc="-10" dirty="0" smtClean="0">
                <a:latin typeface="Calibri"/>
                <a:cs typeface="Calibri"/>
              </a:rPr>
              <a:t>ТЭП квартала</a:t>
            </a:r>
            <a:r>
              <a:rPr lang="ru-RU" sz="2200" spc="-5" dirty="0" smtClean="0">
                <a:latin typeface="Calibri"/>
                <a:cs typeface="Calibri"/>
              </a:rPr>
              <a:t>, баланс территории</a:t>
            </a:r>
            <a:r>
              <a:rPr sz="2200" spc="-5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/>
            <a:r>
              <a:rPr sz="2200" spc="-5" dirty="0">
                <a:latin typeface="Calibri"/>
                <a:cs typeface="Calibri"/>
              </a:rPr>
              <a:t>Масштаб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генерального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плана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1:1000.</a:t>
            </a:r>
            <a:r>
              <a:rPr sz="2200" spc="-20" dirty="0">
                <a:latin typeface="Calibri"/>
                <a:cs typeface="Calibri"/>
              </a:rPr>
              <a:t> </a:t>
            </a:r>
            <a:endParaRPr lang="ru-RU" sz="2200" spc="-20" dirty="0" smtClean="0">
              <a:latin typeface="Calibri"/>
              <a:cs typeface="Calibri"/>
            </a:endParaRPr>
          </a:p>
          <a:p>
            <a:pPr marL="12700"/>
            <a:r>
              <a:rPr lang="ru-RU" sz="2200" spc="-15" dirty="0" smtClean="0">
                <a:latin typeface="Calibri"/>
                <a:cs typeface="Calibri"/>
              </a:rPr>
              <a:t>П</a:t>
            </a:r>
            <a:r>
              <a:rPr sz="2200" spc="-15" dirty="0" err="1" smtClean="0">
                <a:latin typeface="Calibri"/>
                <a:cs typeface="Calibri"/>
              </a:rPr>
              <a:t>родолжительность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—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недели.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04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757" y="94233"/>
            <a:ext cx="92233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190240" marR="5080" indent="-3178175">
              <a:lnSpc>
                <a:spcPts val="3460"/>
              </a:lnSpc>
              <a:spcBef>
                <a:spcPts val="535"/>
              </a:spcBef>
            </a:pPr>
            <a:r>
              <a:rPr spc="-10" dirty="0"/>
              <a:t>6.</a:t>
            </a:r>
            <a:r>
              <a:rPr spc="-60" dirty="0"/>
              <a:t> </a:t>
            </a:r>
            <a:r>
              <a:rPr spc="-30" dirty="0"/>
              <a:t>МЕТОДИЧЕСКИЕ</a:t>
            </a:r>
            <a:r>
              <a:rPr spc="-90" dirty="0"/>
              <a:t> </a:t>
            </a:r>
            <a:r>
              <a:rPr spc="-25" dirty="0"/>
              <a:t>УКАЗАНИЯ</a:t>
            </a:r>
            <a:r>
              <a:rPr spc="-100" dirty="0"/>
              <a:t> </a:t>
            </a:r>
            <a:r>
              <a:rPr dirty="0"/>
              <a:t>К</a:t>
            </a:r>
            <a:r>
              <a:rPr spc="-60" dirty="0"/>
              <a:t> </a:t>
            </a:r>
            <a:r>
              <a:rPr spc="-25" dirty="0"/>
              <a:t>РАЗРАБОТКЕ</a:t>
            </a:r>
            <a:r>
              <a:rPr spc="-85" dirty="0"/>
              <a:t> </a:t>
            </a:r>
            <a:r>
              <a:rPr spc="-25" dirty="0"/>
              <a:t>ПЕРВОГО </a:t>
            </a:r>
            <a:r>
              <a:rPr spc="-710" dirty="0"/>
              <a:t> </a:t>
            </a:r>
            <a:r>
              <a:rPr spc="-20" dirty="0"/>
              <a:t>ЭТАПА</a:t>
            </a:r>
            <a:r>
              <a:rPr spc="-75" dirty="0"/>
              <a:t> </a:t>
            </a:r>
            <a:r>
              <a:rPr spc="-30" dirty="0"/>
              <a:t>ПРОЕКТА.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03105"/>
            <a:ext cx="10358755" cy="53486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800" b="1" spc="-5" dirty="0">
                <a:latin typeface="Calibri"/>
                <a:cs typeface="Calibri"/>
              </a:rPr>
              <a:t>6.1.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Расчет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количества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жителей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числа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семей.</a:t>
            </a:r>
            <a:endParaRPr sz="2800">
              <a:latin typeface="Calibri"/>
              <a:cs typeface="Calibri"/>
            </a:endParaRPr>
          </a:p>
          <a:p>
            <a:pPr marL="12700" marR="5080" indent="443230" algn="just">
              <a:lnSpc>
                <a:spcPct val="70000"/>
              </a:lnSpc>
              <a:spcBef>
                <a:spcPts val="1010"/>
              </a:spcBef>
            </a:pPr>
            <a:r>
              <a:rPr sz="2200" spc="-10" dirty="0">
                <a:latin typeface="Calibri"/>
                <a:cs typeface="Calibri"/>
              </a:rPr>
              <a:t>Для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расчета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количества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жителей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следует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исходить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плотности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застройки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квартала (микрорайона), </a:t>
            </a:r>
            <a:r>
              <a:rPr sz="2200" spc="-15" dirty="0">
                <a:latin typeface="Calibri"/>
                <a:cs typeface="Calibri"/>
              </a:rPr>
              <a:t>определяемой </a:t>
            </a:r>
            <a:r>
              <a:rPr sz="2200" spc="-5" dirty="0">
                <a:latin typeface="Calibri"/>
                <a:cs typeface="Calibri"/>
              </a:rPr>
              <a:t>в границах расчетной </a:t>
            </a:r>
            <a:r>
              <a:rPr sz="2200" spc="-10" dirty="0">
                <a:latin typeface="Calibri"/>
                <a:cs typeface="Calibri"/>
              </a:rPr>
              <a:t>территории, </a:t>
            </a:r>
            <a:r>
              <a:rPr sz="2200" spc="-15" dirty="0">
                <a:latin typeface="Calibri"/>
                <a:cs typeface="Calibri"/>
              </a:rPr>
              <a:t>которая </a:t>
            </a: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должна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превышать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(при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застройке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повышенной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этажности)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14000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кв.м.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общей </a:t>
            </a:r>
            <a:r>
              <a:rPr sz="2200" spc="-5" dirty="0">
                <a:latin typeface="Calibri"/>
                <a:cs typeface="Calibri"/>
              </a:rPr>
              <a:t> площади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квартир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 </a:t>
            </a:r>
            <a:r>
              <a:rPr sz="2200" spc="-10" dirty="0">
                <a:latin typeface="Calibri"/>
                <a:cs typeface="Calibri"/>
              </a:rPr>
              <a:t>га.</a:t>
            </a:r>
            <a:endParaRPr sz="2200">
              <a:latin typeface="Calibri"/>
              <a:cs typeface="Calibri"/>
            </a:endParaRPr>
          </a:p>
          <a:p>
            <a:pPr marL="12700" marR="7620" indent="507365" algn="just">
              <a:lnSpc>
                <a:spcPct val="70000"/>
              </a:lnSpc>
              <a:spcBef>
                <a:spcPts val="1000"/>
              </a:spcBef>
            </a:pPr>
            <a:r>
              <a:rPr sz="2200" spc="-5" dirty="0">
                <a:latin typeface="Calibri"/>
                <a:cs typeface="Calibri"/>
              </a:rPr>
              <a:t>Максимальную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численность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населения</a:t>
            </a:r>
            <a:r>
              <a:rPr sz="2200" spc="-5" dirty="0">
                <a:latin typeface="Calibri"/>
                <a:cs typeface="Calibri"/>
              </a:rPr>
              <a:t> квартала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тогда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можно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определить</a:t>
            </a:r>
            <a:r>
              <a:rPr sz="2200" spc="-10" dirty="0">
                <a:latin typeface="Calibri"/>
                <a:cs typeface="Calibri"/>
              </a:rPr>
              <a:t> по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формуле: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ts val="2245"/>
              </a:lnSpc>
              <a:spcBef>
                <a:spcPts val="215"/>
              </a:spcBef>
            </a:pPr>
            <a:r>
              <a:rPr sz="2200" b="1" spc="-10" dirty="0">
                <a:latin typeface="Calibri"/>
                <a:cs typeface="Calibri"/>
              </a:rPr>
              <a:t>Население</a:t>
            </a:r>
            <a:r>
              <a:rPr sz="2200" b="1" spc="1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(чел.)</a:t>
            </a:r>
            <a:r>
              <a:rPr sz="2200" b="1" spc="1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=</a:t>
            </a:r>
            <a:r>
              <a:rPr sz="2200" b="1" spc="1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Площадь</a:t>
            </a:r>
            <a:r>
              <a:rPr sz="2200" b="1" spc="1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территории</a:t>
            </a:r>
            <a:r>
              <a:rPr sz="2200" b="1" spc="1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(га)</a:t>
            </a:r>
            <a:r>
              <a:rPr sz="2200" b="1" spc="1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х</a:t>
            </a:r>
            <a:r>
              <a:rPr sz="2200" b="1" spc="1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Плотность</a:t>
            </a:r>
            <a:r>
              <a:rPr sz="2200" b="1" spc="1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застройки</a:t>
            </a:r>
            <a:r>
              <a:rPr sz="2200" b="1" spc="1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(кв.</a:t>
            </a:r>
            <a:r>
              <a:rPr sz="2200" b="1" spc="1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м.</a:t>
            </a:r>
            <a:r>
              <a:rPr sz="2200" b="1" spc="1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общ.</a:t>
            </a:r>
            <a:r>
              <a:rPr sz="2200" b="1" spc="1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пл.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ts val="2245"/>
              </a:lnSpc>
            </a:pPr>
            <a:r>
              <a:rPr sz="2200" b="1" spc="-5" dirty="0">
                <a:latin typeface="Calibri"/>
                <a:cs typeface="Calibri"/>
              </a:rPr>
              <a:t>квартир./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га.)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/Жил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обеспеченность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(кв. </a:t>
            </a:r>
            <a:r>
              <a:rPr sz="2200" b="1" spc="-5" dirty="0">
                <a:latin typeface="Calibri"/>
                <a:cs typeface="Calibri"/>
              </a:rPr>
              <a:t>м.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общ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.пл.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квартир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/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чел.).</a:t>
            </a:r>
            <a:endParaRPr sz="2200">
              <a:latin typeface="Calibri"/>
              <a:cs typeface="Calibri"/>
            </a:endParaRPr>
          </a:p>
          <a:p>
            <a:pPr marL="12700" marR="5080" indent="443230" algn="just">
              <a:lnSpc>
                <a:spcPct val="70000"/>
              </a:lnSpc>
              <a:spcBef>
                <a:spcPts val="994"/>
              </a:spcBef>
            </a:pPr>
            <a:r>
              <a:rPr sz="2200" spc="-15" dirty="0">
                <a:latin typeface="Calibri"/>
                <a:cs typeface="Calibri"/>
              </a:rPr>
              <a:t>Следует </a:t>
            </a:r>
            <a:r>
              <a:rPr sz="2200" spc="-5" dirty="0">
                <a:latin typeface="Calibri"/>
                <a:cs typeface="Calibri"/>
              </a:rPr>
              <a:t>учитывать, </a:t>
            </a:r>
            <a:r>
              <a:rPr sz="2200" spc="-10" dirty="0">
                <a:latin typeface="Calibri"/>
                <a:cs typeface="Calibri"/>
              </a:rPr>
              <a:t>что,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10" dirty="0">
                <a:latin typeface="Calibri"/>
                <a:cs typeface="Calibri"/>
              </a:rPr>
              <a:t>показывают исследования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России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разных </a:t>
            </a:r>
            <a:r>
              <a:rPr sz="2200" spc="-5" dirty="0">
                <a:latin typeface="Calibri"/>
                <a:cs typeface="Calibri"/>
              </a:rPr>
              <a:t>странах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мира,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плотности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населения</a:t>
            </a:r>
            <a:r>
              <a:rPr sz="2200" spc="-5" dirty="0">
                <a:latin typeface="Calibri"/>
                <a:cs typeface="Calibri"/>
              </a:rPr>
              <a:t> свыше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400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чел./га</a:t>
            </a:r>
            <a:r>
              <a:rPr sz="2200" spc="-5" dirty="0">
                <a:latin typeface="Calibri"/>
                <a:cs typeface="Calibri"/>
              </a:rPr>
              <a:t> территории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квартала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растёт </a:t>
            </a:r>
            <a:r>
              <a:rPr sz="2200" spc="-10" dirty="0">
                <a:latin typeface="Calibri"/>
                <a:cs typeface="Calibri"/>
              </a:rPr>
              <a:t> заболеваемость населения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бытовой </a:t>
            </a:r>
            <a:r>
              <a:rPr sz="2200" spc="-5" dirty="0">
                <a:latin typeface="Calibri"/>
                <a:cs typeface="Calibri"/>
              </a:rPr>
              <a:t>вандализм. </a:t>
            </a:r>
            <a:r>
              <a:rPr sz="2200" dirty="0">
                <a:latin typeface="Calibri"/>
                <a:cs typeface="Calibri"/>
              </a:rPr>
              <a:t>Кроме </a:t>
            </a:r>
            <a:r>
              <a:rPr sz="2200" spc="-15" dirty="0">
                <a:latin typeface="Calibri"/>
                <a:cs typeface="Calibri"/>
              </a:rPr>
              <a:t>того, </a:t>
            </a:r>
            <a:r>
              <a:rPr sz="2200" spc="-10" dirty="0">
                <a:latin typeface="Calibri"/>
                <a:cs typeface="Calibri"/>
              </a:rPr>
              <a:t>застройка </a:t>
            </a:r>
            <a:r>
              <a:rPr sz="2200" spc="-5" dirty="0">
                <a:latin typeface="Calibri"/>
                <a:cs typeface="Calibri"/>
              </a:rPr>
              <a:t>повышенной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этажности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приводит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росту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энергозатрат</a:t>
            </a:r>
            <a:r>
              <a:rPr sz="2200" spc="-5" dirty="0">
                <a:latin typeface="Calibri"/>
                <a:cs typeface="Calibri"/>
              </a:rPr>
              <a:t> на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инженерное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оборудование</a:t>
            </a:r>
            <a:r>
              <a:rPr sz="2200" spc="-10" dirty="0">
                <a:latin typeface="Calibri"/>
                <a:cs typeface="Calibri"/>
              </a:rPr>
              <a:t> зданий.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Необходимо </a:t>
            </a:r>
            <a:r>
              <a:rPr sz="2200" spc="-10" dirty="0">
                <a:latin typeface="Calibri"/>
                <a:cs typeface="Calibri"/>
              </a:rPr>
              <a:t>также ознакомиться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градостроительной </a:t>
            </a:r>
            <a:r>
              <a:rPr sz="2200" spc="-5" dirty="0">
                <a:latin typeface="Calibri"/>
                <a:cs typeface="Calibri"/>
              </a:rPr>
              <a:t>документацией: </a:t>
            </a:r>
            <a:r>
              <a:rPr sz="2200" spc="-25" dirty="0">
                <a:latin typeface="Calibri"/>
                <a:cs typeface="Calibri"/>
              </a:rPr>
              <a:t>Генеральным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планом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города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Правилами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землепользования</a:t>
            </a:r>
            <a:r>
              <a:rPr sz="2200" spc="-5" dirty="0">
                <a:latin typeface="Calibri"/>
                <a:cs typeface="Calibri"/>
              </a:rPr>
              <a:t> 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застройки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(ПЗЗ),</a:t>
            </a:r>
            <a:r>
              <a:rPr sz="2200" spc="-5" dirty="0">
                <a:latin typeface="Calibri"/>
                <a:cs typeface="Calibri"/>
              </a:rPr>
              <a:t> в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которых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содержаться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рекомендации</a:t>
            </a:r>
            <a:r>
              <a:rPr sz="2200" spc="-5" dirty="0">
                <a:latin typeface="Calibri"/>
                <a:cs typeface="Calibri"/>
              </a:rPr>
              <a:t> по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плотности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населения</a:t>
            </a:r>
            <a:r>
              <a:rPr sz="2200" spc="-5" dirty="0">
                <a:latin typeface="Calibri"/>
                <a:cs typeface="Calibri"/>
              </a:rPr>
              <a:t> 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верхние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пределы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этой </a:t>
            </a:r>
            <a:r>
              <a:rPr sz="2200" spc="-10" dirty="0">
                <a:latin typeface="Calibri"/>
                <a:cs typeface="Calibri"/>
              </a:rPr>
              <a:t> величины.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ts val="2245"/>
              </a:lnSpc>
              <a:spcBef>
                <a:spcPts val="204"/>
              </a:spcBef>
            </a:pPr>
            <a:r>
              <a:rPr sz="2200" spc="-5" dirty="0">
                <a:latin typeface="Calibri"/>
                <a:cs typeface="Calibri"/>
              </a:rPr>
              <a:t>Для</a:t>
            </a:r>
            <a:r>
              <a:rPr sz="2200" spc="9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расчета</a:t>
            </a:r>
            <a:r>
              <a:rPr sz="2200" spc="9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числа</a:t>
            </a:r>
            <a:r>
              <a:rPr sz="2200" spc="9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семей</a:t>
            </a:r>
            <a:r>
              <a:rPr sz="2200" spc="969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следует</a:t>
            </a:r>
            <a:r>
              <a:rPr sz="2200" spc="9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разделить</a:t>
            </a:r>
            <a:r>
              <a:rPr sz="2200" spc="9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количество</a:t>
            </a:r>
            <a:r>
              <a:rPr sz="2200" spc="969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жителей</a:t>
            </a:r>
            <a:r>
              <a:rPr sz="2200" spc="9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на</a:t>
            </a:r>
            <a:r>
              <a:rPr sz="2200" spc="9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среднюю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величину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семьи,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определяемую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задания</a:t>
            </a:r>
            <a:r>
              <a:rPr sz="2200" spc="-10" dirty="0">
                <a:latin typeface="Calibri"/>
                <a:cs typeface="Calibri"/>
              </a:rPr>
              <a:t> (см.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выше,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2.2).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589" y="282320"/>
            <a:ext cx="8192134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645" algn="ctr">
              <a:lnSpc>
                <a:spcPts val="3650"/>
              </a:lnSpc>
              <a:spcBef>
                <a:spcPts val="100"/>
              </a:spcBef>
            </a:pPr>
            <a:r>
              <a:rPr spc="-20" dirty="0"/>
              <a:t>Расчет</a:t>
            </a:r>
            <a:r>
              <a:rPr spc="-90" dirty="0"/>
              <a:t> </a:t>
            </a:r>
            <a:r>
              <a:rPr spc="-25" dirty="0"/>
              <a:t>жилого</a:t>
            </a:r>
            <a:r>
              <a:rPr spc="-75" dirty="0"/>
              <a:t> </a:t>
            </a:r>
            <a:r>
              <a:rPr spc="-25" dirty="0"/>
              <a:t>фонда.</a:t>
            </a:r>
          </a:p>
          <a:p>
            <a:pPr algn="ctr">
              <a:lnSpc>
                <a:spcPts val="3650"/>
              </a:lnSpc>
            </a:pPr>
            <a:r>
              <a:rPr spc="-20" dirty="0"/>
              <a:t>Расчет</a:t>
            </a:r>
            <a:r>
              <a:rPr spc="-95" dirty="0"/>
              <a:t> </a:t>
            </a:r>
            <a:r>
              <a:rPr spc="-25" dirty="0"/>
              <a:t>вместимости</a:t>
            </a:r>
            <a:r>
              <a:rPr spc="-85" dirty="0"/>
              <a:t> </a:t>
            </a:r>
            <a:r>
              <a:rPr spc="-25" dirty="0"/>
              <a:t>учреждений</a:t>
            </a:r>
            <a:r>
              <a:rPr spc="-85" dirty="0"/>
              <a:t> </a:t>
            </a:r>
            <a:r>
              <a:rPr spc="-30" dirty="0"/>
              <a:t>обслуживания.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94992"/>
            <a:ext cx="9343390" cy="43141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1935" algn="l"/>
              </a:tabLst>
            </a:pPr>
            <a:r>
              <a:rPr sz="3000" b="1" dirty="0">
                <a:latin typeface="Calibri"/>
                <a:cs typeface="Calibri"/>
              </a:rPr>
              <a:t>6.2.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Расчет</a:t>
            </a:r>
            <a:r>
              <a:rPr sz="3000" b="1" spc="-10" dirty="0">
                <a:latin typeface="Calibri"/>
                <a:cs typeface="Calibri"/>
              </a:rPr>
              <a:t> жилого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фонда</a:t>
            </a: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Следует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умножить </a:t>
            </a:r>
            <a:r>
              <a:rPr sz="2800" spc="-15" dirty="0">
                <a:latin typeface="Calibri"/>
                <a:cs typeface="Calibri"/>
              </a:rPr>
              <a:t>величину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жилищной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обеспеченности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количество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жителей.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30"/>
              </a:spcBef>
              <a:buSzPct val="93333"/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3000" b="1" dirty="0">
                <a:latin typeface="Calibri"/>
                <a:cs typeface="Calibri"/>
              </a:rPr>
              <a:t>6.3.</a:t>
            </a:r>
            <a:r>
              <a:rPr sz="3000" b="1" spc="-10" dirty="0">
                <a:latin typeface="Calibri"/>
                <a:cs typeface="Calibri"/>
              </a:rPr>
              <a:t> Расчет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вместимости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учреждений</a:t>
            </a:r>
            <a:r>
              <a:rPr sz="3000" b="1" spc="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обслуживания</a:t>
            </a: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Следует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умножить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количество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жителей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 нормативы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вместимости,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указанные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СНиП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2.07.01-89*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СП).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первую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очередь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необходимо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определить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вместимость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детских</a:t>
            </a:r>
            <a:endParaRPr sz="2800">
              <a:latin typeface="Calibri"/>
              <a:cs typeface="Calibri"/>
            </a:endParaRPr>
          </a:p>
          <a:p>
            <a:pPr marL="241300" marR="653415">
              <a:lnSpc>
                <a:spcPts val="3020"/>
              </a:lnSpc>
            </a:pPr>
            <a:r>
              <a:rPr sz="2800" spc="-10" dirty="0">
                <a:latin typeface="Calibri"/>
                <a:cs typeface="Calibri"/>
              </a:rPr>
              <a:t>учреждений,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которые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обязательном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порядке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должны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располагать </a:t>
            </a:r>
            <a:r>
              <a:rPr sz="2800" spc="-30" dirty="0">
                <a:latin typeface="Calibri"/>
                <a:cs typeface="Calibri"/>
              </a:rPr>
              <a:t>отдельными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участками.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569" y="449071"/>
            <a:ext cx="6900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Детские</a:t>
            </a:r>
            <a:r>
              <a:rPr spc="-85" dirty="0"/>
              <a:t> </a:t>
            </a:r>
            <a:r>
              <a:rPr spc="-30" dirty="0"/>
              <a:t>дошкольные</a:t>
            </a:r>
            <a:r>
              <a:rPr spc="-85" dirty="0"/>
              <a:t> </a:t>
            </a:r>
            <a:r>
              <a:rPr spc="-25" dirty="0"/>
              <a:t>учреждения</a:t>
            </a:r>
            <a:r>
              <a:rPr spc="-80" dirty="0"/>
              <a:t> </a:t>
            </a:r>
            <a:r>
              <a:rPr dirty="0"/>
              <a:t>(</a:t>
            </a:r>
            <a:r>
              <a:rPr spc="-45" dirty="0"/>
              <a:t> </a:t>
            </a:r>
            <a:r>
              <a:rPr spc="-20" dirty="0"/>
              <a:t>ДОУ)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57782"/>
            <a:ext cx="10147935" cy="5068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Расчет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необходимого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количества </a:t>
            </a:r>
            <a:r>
              <a:rPr sz="2600" spc="-5" dirty="0">
                <a:latin typeface="Calibri"/>
                <a:cs typeface="Calibri"/>
              </a:rPr>
              <a:t>мест</a:t>
            </a:r>
            <a:r>
              <a:rPr sz="2600" dirty="0">
                <a:latin typeface="Calibri"/>
                <a:cs typeface="Calibri"/>
              </a:rPr>
              <a:t> в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детских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дошкольных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учреждениях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(ДОУ)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принимается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</a:t>
            </a:r>
            <a:r>
              <a:rPr sz="2600" spc="-5" dirty="0">
                <a:latin typeface="Calibri"/>
                <a:cs typeface="Calibri"/>
              </a:rPr>
              <a:t> нормативу </a:t>
            </a:r>
            <a:r>
              <a:rPr sz="2600" dirty="0">
                <a:latin typeface="Calibri"/>
                <a:cs typeface="Calibri"/>
              </a:rPr>
              <a:t>55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детей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1000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Calibri"/>
                <a:cs typeface="Calibri"/>
              </a:rPr>
              <a:t>жителей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РНГП)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.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5" dirty="0">
                <a:latin typeface="Calibri"/>
                <a:cs typeface="Calibri"/>
              </a:rPr>
              <a:t> Санкт-Петербурге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принято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применение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ДОУ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Calibri"/>
                <a:cs typeface="Calibri"/>
              </a:rPr>
              <a:t>следующей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вместимости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100,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160,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220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мест.,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ДОУ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минимальной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Calibri"/>
                <a:cs typeface="Calibri"/>
              </a:rPr>
              <a:t>вместимости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 75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мест.</a:t>
            </a:r>
            <a:r>
              <a:rPr sz="2600" spc="-5" dirty="0">
                <a:latin typeface="Calibri"/>
                <a:cs typeface="Calibri"/>
              </a:rPr>
              <a:t> Возможно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применение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встроенных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Calibri"/>
                <a:cs typeface="Calibri"/>
              </a:rPr>
              <a:t>встроенно-пристроенных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ДОУ </a:t>
            </a:r>
            <a:r>
              <a:rPr sz="2600" spc="-5" dirty="0">
                <a:latin typeface="Calibri"/>
                <a:cs typeface="Calibri"/>
              </a:rPr>
              <a:t>(в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соответствии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действующими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spc="-5" dirty="0">
                <a:latin typeface="Calibri"/>
                <a:cs typeface="Calibri"/>
              </a:rPr>
              <a:t>нормативными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документами),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более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чем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140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мест</a:t>
            </a:r>
            <a:r>
              <a:rPr sz="2600" dirty="0">
                <a:latin typeface="Calibri"/>
                <a:cs typeface="Calibri"/>
              </a:rPr>
              <a:t> (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РМД).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70100"/>
              </a:lnSpc>
              <a:spcBef>
                <a:spcPts val="99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Участок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20" dirty="0">
                <a:latin typeface="Calibri"/>
                <a:cs typeface="Calibri"/>
              </a:rPr>
              <a:t>ДОУ </a:t>
            </a:r>
            <a:r>
              <a:rPr sz="2600" spc="-5" dirty="0">
                <a:latin typeface="Calibri"/>
                <a:cs typeface="Calibri"/>
              </a:rPr>
              <a:t>рассчитывается </a:t>
            </a:r>
            <a:r>
              <a:rPr sz="2600" dirty="0">
                <a:latin typeface="Calibri"/>
                <a:cs typeface="Calibri"/>
              </a:rPr>
              <a:t>по </a:t>
            </a:r>
            <a:r>
              <a:rPr sz="2600" spc="-5" dirty="0">
                <a:latin typeface="Calibri"/>
                <a:cs typeface="Calibri"/>
              </a:rPr>
              <a:t>следующим нормам, </a:t>
            </a:r>
            <a:r>
              <a:rPr sz="2600" spc="-20" dirty="0">
                <a:latin typeface="Calibri"/>
                <a:cs typeface="Calibri"/>
              </a:rPr>
              <a:t>исходя </a:t>
            </a:r>
            <a:r>
              <a:rPr sz="2600" dirty="0">
                <a:latin typeface="Calibri"/>
                <a:cs typeface="Calibri"/>
              </a:rPr>
              <a:t>из их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вместимости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(РМД)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до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100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мест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45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кв.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м.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место;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более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100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мест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40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кв. м. на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место;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для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встроенно-пристроенных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ДОУ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35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кв.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место.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В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среднем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это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составляет 0,6 -0,7 га.</a:t>
            </a:r>
            <a:endParaRPr sz="2600">
              <a:latin typeface="Calibri"/>
              <a:cs typeface="Calibri"/>
            </a:endParaRPr>
          </a:p>
          <a:p>
            <a:pPr marL="241300" marR="243204" indent="-229235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  <a:tab pos="5726430" algn="l"/>
              </a:tabLst>
            </a:pPr>
            <a:r>
              <a:rPr sz="2600" spc="-5" dirty="0">
                <a:latin typeface="Calibri"/>
                <a:cs typeface="Calibri"/>
              </a:rPr>
              <a:t>Радиус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обслуживания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для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ДОУ-</a:t>
            </a:r>
            <a:r>
              <a:rPr sz="2600" dirty="0">
                <a:latin typeface="Calibri"/>
                <a:cs typeface="Calibri"/>
              </a:rPr>
              <a:t> 300м.	</a:t>
            </a:r>
            <a:r>
              <a:rPr sz="2600" spc="-10" dirty="0">
                <a:latin typeface="Calibri"/>
                <a:cs typeface="Calibri"/>
              </a:rPr>
              <a:t>(считается</a:t>
            </a:r>
            <a:r>
              <a:rPr sz="2600" spc="-15" dirty="0">
                <a:latin typeface="Calibri"/>
                <a:cs typeface="Calibri"/>
              </a:rPr>
              <a:t> от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жилого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дома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границы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участка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ДОУ).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1696" y="281686"/>
            <a:ext cx="1310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Ш</a:t>
            </a:r>
            <a:r>
              <a:rPr spc="-20" dirty="0"/>
              <a:t>к</a:t>
            </a:r>
            <a:r>
              <a:rPr spc="-30" dirty="0"/>
              <a:t>о</a:t>
            </a:r>
            <a:r>
              <a:rPr spc="-35" dirty="0"/>
              <a:t>л</a:t>
            </a:r>
            <a:r>
              <a:rPr spc="-40" dirty="0"/>
              <a:t>ы</a:t>
            </a: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745617"/>
            <a:ext cx="10248900" cy="50965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400050">
              <a:lnSpc>
                <a:spcPct val="80000"/>
              </a:lnSpc>
              <a:spcBef>
                <a:spcPts val="765"/>
              </a:spcBef>
              <a:tabLst>
                <a:tab pos="1308100" algn="l"/>
                <a:tab pos="5516880" algn="l"/>
              </a:tabLst>
            </a:pPr>
            <a:r>
              <a:rPr sz="2800" spc="-5" dirty="0">
                <a:latin typeface="Calibri"/>
                <a:cs typeface="Calibri"/>
              </a:rPr>
              <a:t>Рассчет	</a:t>
            </a:r>
            <a:r>
              <a:rPr sz="2800" spc="-20" dirty="0">
                <a:latin typeface="Calibri"/>
                <a:cs typeface="Calibri"/>
              </a:rPr>
              <a:t>необходимого </a:t>
            </a:r>
            <a:r>
              <a:rPr sz="2800" spc="-15" dirty="0">
                <a:latin typeface="Calibri"/>
                <a:cs typeface="Calibri"/>
              </a:rPr>
              <a:t>количества </a:t>
            </a:r>
            <a:r>
              <a:rPr sz="2800" spc="-5" dirty="0">
                <a:latin typeface="Calibri"/>
                <a:cs typeface="Calibri"/>
              </a:rPr>
              <a:t>мест в </a:t>
            </a:r>
            <a:r>
              <a:rPr sz="2800" spc="-10" dirty="0">
                <a:latin typeface="Calibri"/>
                <a:cs typeface="Calibri"/>
              </a:rPr>
              <a:t>общеобразовательных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школах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принимается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нормативу	120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школьников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1000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690"/>
              </a:lnSpc>
            </a:pPr>
            <a:r>
              <a:rPr sz="2800" spc="-15" dirty="0">
                <a:latin typeface="Calibri"/>
                <a:cs typeface="Calibri"/>
              </a:rPr>
              <a:t>жителей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РНГП).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10" dirty="0">
                <a:latin typeface="Calibri"/>
                <a:cs typeface="Calibri"/>
              </a:rPr>
              <a:t>Применяются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школы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вместимостью</a:t>
            </a:r>
            <a:r>
              <a:rPr sz="2800" dirty="0">
                <a:latin typeface="Calibri"/>
                <a:cs typeface="Calibri"/>
              </a:rPr>
              <a:t> на </a:t>
            </a:r>
            <a:r>
              <a:rPr sz="2800" spc="-5" dirty="0">
                <a:latin typeface="Calibri"/>
                <a:cs typeface="Calibri"/>
              </a:rPr>
              <a:t>550,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825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1125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учащихся.</a:t>
            </a:r>
            <a:endParaRPr sz="2800">
              <a:latin typeface="Calibri"/>
              <a:cs typeface="Calibri"/>
            </a:endParaRPr>
          </a:p>
          <a:p>
            <a:pPr marL="12700" marR="281940">
              <a:lnSpc>
                <a:spcPts val="2690"/>
              </a:lnSpc>
              <a:spcBef>
                <a:spcPts val="985"/>
              </a:spcBef>
            </a:pPr>
            <a:r>
              <a:rPr sz="2800" spc="-15" dirty="0">
                <a:latin typeface="Calibri"/>
                <a:cs typeface="Calibri"/>
              </a:rPr>
              <a:t>Участок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для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школ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рассчитывается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следующим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нормам,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исходя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вместимости: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до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600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мест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кв.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на1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учащегося;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от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600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до</a:t>
            </a:r>
            <a:r>
              <a:rPr sz="2800" spc="-5" dirty="0">
                <a:latin typeface="Calibri"/>
                <a:cs typeface="Calibri"/>
              </a:rPr>
              <a:t> 1100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мест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кв.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 на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ученика.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10" dirty="0">
                <a:latin typeface="Calibri"/>
                <a:cs typeface="Calibri"/>
              </a:rPr>
              <a:t>Чаще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всего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применяется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школа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550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участком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2,7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га.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spc="-5" dirty="0">
                <a:latin typeface="Calibri"/>
                <a:cs typeface="Calibri"/>
              </a:rPr>
              <a:t>Радиус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обслуживания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для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школы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500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(до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границы участка).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2690"/>
              </a:lnSpc>
              <a:spcBef>
                <a:spcPts val="969"/>
              </a:spcBef>
            </a:pPr>
            <a:r>
              <a:rPr sz="2800" spc="-5" dirty="0">
                <a:latin typeface="Calibri"/>
                <a:cs typeface="Calibri"/>
              </a:rPr>
              <a:t>Возможно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применение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комплекса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ДОУ</a:t>
            </a:r>
            <a:r>
              <a:rPr sz="2800" spc="-5" dirty="0">
                <a:latin typeface="Calibri"/>
                <a:cs typeface="Calibri"/>
              </a:rPr>
              <a:t> с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начальной </a:t>
            </a:r>
            <a:r>
              <a:rPr sz="2800" spc="-20" dirty="0">
                <a:latin typeface="Calibri"/>
                <a:cs typeface="Calibri"/>
              </a:rPr>
              <a:t>школой</a:t>
            </a:r>
            <a:r>
              <a:rPr sz="2800" spc="-5" dirty="0">
                <a:latin typeface="Calibri"/>
                <a:cs typeface="Calibri"/>
              </a:rPr>
              <a:t> 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320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мест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(100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мест-начальная </a:t>
            </a:r>
            <a:r>
              <a:rPr sz="2800" spc="-20" dirty="0">
                <a:latin typeface="Calibri"/>
                <a:cs typeface="Calibri"/>
              </a:rPr>
              <a:t>школа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+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220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мест-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ДОУ).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414" y="39370"/>
            <a:ext cx="9780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6.4.</a:t>
            </a:r>
            <a:r>
              <a:rPr spc="-50" dirty="0"/>
              <a:t> </a:t>
            </a:r>
            <a:r>
              <a:rPr spc="-30" dirty="0"/>
              <a:t>Определение</a:t>
            </a:r>
            <a:r>
              <a:rPr spc="-65" dirty="0"/>
              <a:t> </a:t>
            </a:r>
            <a:r>
              <a:rPr spc="-25" dirty="0"/>
              <a:t>территории</a:t>
            </a:r>
            <a:r>
              <a:rPr spc="-70" dirty="0"/>
              <a:t> </a:t>
            </a:r>
            <a:r>
              <a:rPr spc="-25" dirty="0"/>
              <a:t>учреждений</a:t>
            </a:r>
            <a:r>
              <a:rPr spc="-65" dirty="0"/>
              <a:t> </a:t>
            </a:r>
            <a:r>
              <a:rPr spc="-30" dirty="0"/>
              <a:t>обслуживания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524230"/>
            <a:ext cx="10354310" cy="55441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475"/>
              </a:spcBef>
            </a:pPr>
            <a:r>
              <a:rPr sz="2600" spc="-30" dirty="0">
                <a:latin typeface="Calibri"/>
                <a:cs typeface="Calibri"/>
              </a:rPr>
              <a:t>Территории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детских,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торговых,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бытовых</a:t>
            </a:r>
            <a:r>
              <a:rPr sz="2600" dirty="0">
                <a:latin typeface="Calibri"/>
                <a:cs typeface="Calibri"/>
              </a:rPr>
              <a:t> и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прочих</a:t>
            </a:r>
            <a:r>
              <a:rPr sz="2600" spc="-10" dirty="0">
                <a:latin typeface="Calibri"/>
                <a:cs typeface="Calibri"/>
              </a:rPr>
              <a:t> учреждений</a:t>
            </a:r>
            <a:endParaRPr sz="2600">
              <a:latin typeface="Calibri"/>
              <a:cs typeface="Calibri"/>
            </a:endParaRPr>
          </a:p>
          <a:p>
            <a:pPr marL="12700" marR="528955">
              <a:lnSpc>
                <a:spcPct val="80000"/>
              </a:lnSpc>
              <a:spcBef>
                <a:spcPts val="994"/>
              </a:spcBef>
            </a:pPr>
            <a:r>
              <a:rPr sz="2600" dirty="0">
                <a:latin typeface="Calibri"/>
                <a:cs typeface="Calibri"/>
              </a:rPr>
              <a:t>обслуживания </a:t>
            </a:r>
            <a:r>
              <a:rPr sz="2600" spc="-5" dirty="0">
                <a:latin typeface="Calibri"/>
                <a:cs typeface="Calibri"/>
              </a:rPr>
              <a:t>микрорайонного </a:t>
            </a:r>
            <a:r>
              <a:rPr sz="2600" dirty="0">
                <a:latin typeface="Calibri"/>
                <a:cs typeface="Calibri"/>
              </a:rPr>
              <a:t>уровня </a:t>
            </a:r>
            <a:r>
              <a:rPr sz="2600" spc="-15" dirty="0">
                <a:latin typeface="Calibri"/>
                <a:cs typeface="Calibri"/>
              </a:rPr>
              <a:t>должны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5" dirty="0">
                <a:latin typeface="Calibri"/>
                <a:cs typeface="Calibri"/>
              </a:rPr>
              <a:t>определены </a:t>
            </a:r>
            <a:r>
              <a:rPr sz="2600" dirty="0">
                <a:latin typeface="Calibri"/>
                <a:cs typeface="Calibri"/>
              </a:rPr>
              <a:t>по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СНиП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2.07.01-89*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(СП),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РНГП, </a:t>
            </a:r>
            <a:r>
              <a:rPr sz="2600" spc="-5" dirty="0">
                <a:latin typeface="Calibri"/>
                <a:cs typeface="Calibri"/>
              </a:rPr>
              <a:t>или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РМД.</a:t>
            </a:r>
            <a:endParaRPr sz="2600">
              <a:latin typeface="Calibri"/>
              <a:cs typeface="Calibri"/>
            </a:endParaRPr>
          </a:p>
          <a:p>
            <a:pPr marL="12700" marR="5080" indent="224154">
              <a:lnSpc>
                <a:spcPct val="80000"/>
              </a:lnSpc>
              <a:spcBef>
                <a:spcPts val="1010"/>
              </a:spcBef>
            </a:pPr>
            <a:r>
              <a:rPr sz="2600" spc="-10" dirty="0">
                <a:latin typeface="Calibri"/>
                <a:cs typeface="Calibri"/>
              </a:rPr>
              <a:t>Большая </a:t>
            </a:r>
            <a:r>
              <a:rPr sz="2600" dirty="0">
                <a:latin typeface="Calibri"/>
                <a:cs typeface="Calibri"/>
              </a:rPr>
              <a:t>часть </a:t>
            </a:r>
            <a:r>
              <a:rPr sz="2600" spc="-10" dirty="0">
                <a:latin typeface="Calibri"/>
                <a:cs typeface="Calibri"/>
              </a:rPr>
              <a:t>учреждений </a:t>
            </a:r>
            <a:r>
              <a:rPr sz="2600" spc="-5" dirty="0">
                <a:latin typeface="Calibri"/>
                <a:cs typeface="Calibri"/>
              </a:rPr>
              <a:t>обслуживания, </a:t>
            </a:r>
            <a:r>
              <a:rPr sz="2600" dirty="0">
                <a:latin typeface="Calibri"/>
                <a:cs typeface="Calibri"/>
              </a:rPr>
              <a:t>кроме </a:t>
            </a:r>
            <a:r>
              <a:rPr sz="2600" spc="-20" dirty="0">
                <a:latin typeface="Calibri"/>
                <a:cs typeface="Calibri"/>
              </a:rPr>
              <a:t>школ, </a:t>
            </a:r>
            <a:r>
              <a:rPr sz="2600" spc="-15" dirty="0">
                <a:latin typeface="Calibri"/>
                <a:cs typeface="Calibri"/>
              </a:rPr>
              <a:t>некоторых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видов </a:t>
            </a:r>
            <a:r>
              <a:rPr sz="2600" dirty="0">
                <a:latin typeface="Calibri"/>
                <a:cs typeface="Calibri"/>
              </a:rPr>
              <a:t>магазинов и пр.,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может</a:t>
            </a:r>
            <a:r>
              <a:rPr sz="2600" dirty="0">
                <a:latin typeface="Calibri"/>
                <a:cs typeface="Calibri"/>
              </a:rPr>
              <a:t> быть </a:t>
            </a:r>
            <a:r>
              <a:rPr sz="2600" spc="-10" dirty="0">
                <a:latin typeface="Calibri"/>
                <a:cs typeface="Calibri"/>
              </a:rPr>
              <a:t>расположена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как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30" dirty="0">
                <a:latin typeface="Calibri"/>
                <a:cs typeface="Calibri"/>
              </a:rPr>
              <a:t>отдельно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стоящих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зданиях, так </a:t>
            </a:r>
            <a:r>
              <a:rPr sz="2600" dirty="0">
                <a:latin typeface="Calibri"/>
                <a:cs typeface="Calibri"/>
              </a:rPr>
              <a:t>и в первом </a:t>
            </a:r>
            <a:r>
              <a:rPr sz="2600" spc="-15" dirty="0">
                <a:latin typeface="Calibri"/>
                <a:cs typeface="Calibri"/>
              </a:rPr>
              <a:t>этаже </a:t>
            </a:r>
            <a:r>
              <a:rPr sz="2600" spc="5" dirty="0">
                <a:latin typeface="Calibri"/>
                <a:cs typeface="Calibri"/>
              </a:rPr>
              <a:t>жилых </a:t>
            </a:r>
            <a:r>
              <a:rPr sz="2600" spc="-10" dirty="0">
                <a:latin typeface="Calibri"/>
                <a:cs typeface="Calibri"/>
              </a:rPr>
              <a:t>зданий </a:t>
            </a:r>
            <a:r>
              <a:rPr sz="2600" spc="-5" dirty="0">
                <a:latin typeface="Calibri"/>
                <a:cs typeface="Calibri"/>
              </a:rPr>
              <a:t>(встроенными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встроенно-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пристроенными.).</a:t>
            </a:r>
            <a:endParaRPr sz="2600">
              <a:latin typeface="Calibri"/>
              <a:cs typeface="Calibri"/>
            </a:endParaRPr>
          </a:p>
          <a:p>
            <a:pPr marL="12700" marR="789940" indent="298450">
              <a:lnSpc>
                <a:spcPts val="3490"/>
              </a:lnSpc>
              <a:spcBef>
                <a:spcPts val="180"/>
              </a:spcBef>
            </a:pPr>
            <a:r>
              <a:rPr sz="2600" dirty="0">
                <a:latin typeface="Calibri"/>
                <a:cs typeface="Calibri"/>
              </a:rPr>
              <a:t>Помимо </a:t>
            </a:r>
            <a:r>
              <a:rPr sz="2600" spc="-10" dirty="0">
                <a:latin typeface="Calibri"/>
                <a:cs typeface="Calibri"/>
              </a:rPr>
              <a:t>учреждений </a:t>
            </a:r>
            <a:r>
              <a:rPr sz="2600" spc="-5" dirty="0">
                <a:latin typeface="Calibri"/>
                <a:cs typeface="Calibri"/>
              </a:rPr>
              <a:t>микрорайонного </a:t>
            </a:r>
            <a:r>
              <a:rPr sz="2600" dirty="0">
                <a:latin typeface="Calibri"/>
                <a:cs typeface="Calibri"/>
              </a:rPr>
              <a:t>уровня </a:t>
            </a:r>
            <a:r>
              <a:rPr sz="2600" spc="-5" dirty="0">
                <a:latin typeface="Calibri"/>
                <a:cs typeface="Calibri"/>
              </a:rPr>
              <a:t>можно разместить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5" dirty="0">
                <a:latin typeface="Calibri"/>
                <a:cs typeface="Calibri"/>
              </a:rPr>
              <a:t> территории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квартала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объекты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районного </a:t>
            </a:r>
            <a:r>
              <a:rPr sz="2600" dirty="0">
                <a:latin typeface="Calibri"/>
                <a:cs typeface="Calibri"/>
              </a:rPr>
              <a:t>уровня</a:t>
            </a:r>
            <a:r>
              <a:rPr sz="2600" spc="-5" dirty="0">
                <a:latin typeface="Calibri"/>
                <a:cs typeface="Calibri"/>
              </a:rPr>
              <a:t> (поликлиники,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600" spc="-10" dirty="0">
                <a:latin typeface="Calibri"/>
                <a:cs typeface="Calibri"/>
              </a:rPr>
              <a:t>торгово-развлекательные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центры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25" dirty="0">
                <a:latin typeface="Calibri"/>
                <a:cs typeface="Calibri"/>
              </a:rPr>
              <a:t>т.п.)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исходя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из</a:t>
            </a:r>
            <a:r>
              <a:rPr sz="2600" spc="-15" dirty="0">
                <a:latin typeface="Calibri"/>
                <a:cs typeface="Calibri"/>
              </a:rPr>
              <a:t> положения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квартала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endParaRPr sz="2600">
              <a:latin typeface="Calibri"/>
              <a:cs typeface="Calibri"/>
            </a:endParaRPr>
          </a:p>
          <a:p>
            <a:pPr marL="12700" marR="1000125">
              <a:lnSpc>
                <a:spcPct val="80000"/>
              </a:lnSpc>
              <a:spcBef>
                <a:spcPts val="310"/>
              </a:spcBef>
            </a:pPr>
            <a:r>
              <a:rPr sz="2600" spc="-20" dirty="0">
                <a:latin typeface="Calibri"/>
                <a:cs typeface="Calibri"/>
              </a:rPr>
              <a:t>городской </a:t>
            </a:r>
            <a:r>
              <a:rPr sz="2600" spc="-10" dirty="0">
                <a:latin typeface="Calibri"/>
                <a:cs typeface="Calibri"/>
              </a:rPr>
              <a:t>среде </a:t>
            </a:r>
            <a:r>
              <a:rPr sz="2600" dirty="0">
                <a:latin typeface="Calibri"/>
                <a:cs typeface="Calibri"/>
              </a:rPr>
              <a:t>и обеспеченности </a:t>
            </a:r>
            <a:r>
              <a:rPr sz="2600" spc="-5" dirty="0">
                <a:latin typeface="Calibri"/>
                <a:cs typeface="Calibri"/>
              </a:rPr>
              <a:t>района. Участки </a:t>
            </a:r>
            <a:r>
              <a:rPr sz="2600" spc="-10" dirty="0">
                <a:latin typeface="Calibri"/>
                <a:cs typeface="Calibri"/>
              </a:rPr>
              <a:t>этих </a:t>
            </a:r>
            <a:r>
              <a:rPr sz="2600" spc="-5" dirty="0">
                <a:latin typeface="Calibri"/>
                <a:cs typeface="Calibri"/>
              </a:rPr>
              <a:t>объектов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вычитаются</a:t>
            </a:r>
            <a:r>
              <a:rPr sz="2600" dirty="0">
                <a:latin typeface="Calibri"/>
                <a:cs typeface="Calibri"/>
              </a:rPr>
              <a:t> их баланса </a:t>
            </a:r>
            <a:r>
              <a:rPr sz="2600" spc="-5" dirty="0">
                <a:latin typeface="Calibri"/>
                <a:cs typeface="Calibri"/>
              </a:rPr>
              <a:t>территории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квартала</a:t>
            </a:r>
            <a:r>
              <a:rPr sz="2600" spc="-5" dirty="0">
                <a:latin typeface="Calibri"/>
                <a:cs typeface="Calibri"/>
              </a:rPr>
              <a:t> (микрорайона).</a:t>
            </a:r>
            <a:endParaRPr sz="2600">
              <a:latin typeface="Calibri"/>
              <a:cs typeface="Calibri"/>
            </a:endParaRPr>
          </a:p>
          <a:p>
            <a:pPr marL="386080">
              <a:lnSpc>
                <a:spcPts val="2810"/>
              </a:lnSpc>
              <a:spcBef>
                <a:spcPts val="390"/>
              </a:spcBef>
            </a:pPr>
            <a:r>
              <a:rPr sz="2600" spc="-10" dirty="0">
                <a:latin typeface="Calibri"/>
                <a:cs typeface="Calibri"/>
              </a:rPr>
              <a:t>Поликлиники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располагаются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радиусом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доступности </a:t>
            </a:r>
            <a:r>
              <a:rPr sz="2600" dirty="0">
                <a:latin typeface="Calibri"/>
                <a:cs typeface="Calibri"/>
              </a:rPr>
              <a:t>1000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м.</a:t>
            </a:r>
            <a:endParaRPr sz="2600">
              <a:latin typeface="Calibri"/>
              <a:cs typeface="Calibri"/>
            </a:endParaRPr>
          </a:p>
          <a:p>
            <a:pPr marL="12700" marR="723900">
              <a:lnSpc>
                <a:spcPct val="80000"/>
              </a:lnSpc>
              <a:spcBef>
                <a:spcPts val="310"/>
              </a:spcBef>
            </a:pPr>
            <a:r>
              <a:rPr sz="2600" dirty="0">
                <a:latin typeface="Calibri"/>
                <a:cs typeface="Calibri"/>
              </a:rPr>
              <a:t>Остальные </a:t>
            </a:r>
            <a:r>
              <a:rPr sz="2600" spc="-5" dirty="0">
                <a:latin typeface="Calibri"/>
                <a:cs typeface="Calibri"/>
              </a:rPr>
              <a:t>учреждения </a:t>
            </a:r>
            <a:r>
              <a:rPr sz="2600" dirty="0">
                <a:latin typeface="Calibri"/>
                <a:cs typeface="Calibri"/>
              </a:rPr>
              <a:t>- в </a:t>
            </a:r>
            <a:r>
              <a:rPr sz="2600" spc="-5" dirty="0">
                <a:latin typeface="Calibri"/>
                <a:cs typeface="Calibri"/>
              </a:rPr>
              <a:t>основном,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соответствии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транспортно-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пешеходной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доступностью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минутах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(30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60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мин.).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002" y="556336"/>
            <a:ext cx="1028446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384" marR="5080" indent="-20320">
              <a:lnSpc>
                <a:spcPts val="3460"/>
              </a:lnSpc>
              <a:spcBef>
                <a:spcPts val="535"/>
              </a:spcBef>
            </a:pPr>
            <a:r>
              <a:rPr spc="-25" dirty="0"/>
              <a:t>Квартал,</a:t>
            </a:r>
            <a:r>
              <a:rPr spc="-45" dirty="0"/>
              <a:t> </a:t>
            </a:r>
            <a:r>
              <a:rPr spc="-30" dirty="0"/>
              <a:t>ограниченный</a:t>
            </a:r>
            <a:r>
              <a:rPr spc="-60" dirty="0"/>
              <a:t> </a:t>
            </a:r>
            <a:r>
              <a:rPr spc="-25" dirty="0"/>
              <a:t>Наличной</a:t>
            </a:r>
            <a:r>
              <a:rPr spc="-65" dirty="0"/>
              <a:t> </a:t>
            </a:r>
            <a:r>
              <a:rPr spc="-10" dirty="0"/>
              <a:t>ул.,</a:t>
            </a:r>
            <a:r>
              <a:rPr spc="-40" dirty="0"/>
              <a:t> </a:t>
            </a:r>
            <a:r>
              <a:rPr spc="-25" dirty="0"/>
              <a:t>Наличным</a:t>
            </a:r>
            <a:r>
              <a:rPr spc="-80" dirty="0"/>
              <a:t> </a:t>
            </a:r>
            <a:r>
              <a:rPr spc="-25" dirty="0"/>
              <a:t>переулком, </a:t>
            </a:r>
            <a:r>
              <a:rPr spc="-705" dirty="0"/>
              <a:t> </a:t>
            </a:r>
            <a:r>
              <a:rPr spc="-25" dirty="0"/>
              <a:t>Парусной</a:t>
            </a:r>
            <a:r>
              <a:rPr spc="-70" dirty="0"/>
              <a:t> </a:t>
            </a:r>
            <a:r>
              <a:rPr spc="-10" dirty="0"/>
              <a:t>ул.,</a:t>
            </a:r>
            <a:r>
              <a:rPr spc="-55" dirty="0"/>
              <a:t> </a:t>
            </a:r>
            <a:r>
              <a:rPr spc="-25" dirty="0"/>
              <a:t>Галерным</a:t>
            </a:r>
            <a:r>
              <a:rPr spc="-85" dirty="0"/>
              <a:t> </a:t>
            </a:r>
            <a:r>
              <a:rPr spc="-25" dirty="0"/>
              <a:t>проездом</a:t>
            </a:r>
            <a:r>
              <a:rPr spc="-8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30" dirty="0"/>
              <a:t>Шкиперским</a:t>
            </a:r>
            <a:r>
              <a:rPr spc="-85" dirty="0"/>
              <a:t> </a:t>
            </a:r>
            <a:r>
              <a:rPr spc="-25" dirty="0"/>
              <a:t>протоком.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135870" cy="249747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35179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Проект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застройки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квартала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обслуживанием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микрорайонного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уровня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sz="4100" dirty="0">
              <a:latin typeface="Calibri"/>
              <a:cs typeface="Calibri"/>
            </a:endParaRPr>
          </a:p>
          <a:p>
            <a:pPr marL="241300" marR="750570" indent="-229235">
              <a:lnSpc>
                <a:spcPts val="303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Принимается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как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условно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свободная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территория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почти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все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объекты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подлежат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сносу).</a:t>
            </a:r>
            <a:endParaRPr sz="2800" dirty="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99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Бывшая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промышленная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территория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преобразовывается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жилой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квартал.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696"/>
            <a:ext cx="618236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6.5.</a:t>
            </a:r>
            <a:r>
              <a:rPr sz="2900" spc="-70" dirty="0"/>
              <a:t> </a:t>
            </a:r>
            <a:r>
              <a:rPr sz="2900" spc="-15" dirty="0"/>
              <a:t>Расчет</a:t>
            </a:r>
            <a:r>
              <a:rPr sz="2900" spc="-75" dirty="0"/>
              <a:t> </a:t>
            </a:r>
            <a:r>
              <a:rPr sz="2900" spc="-25" dirty="0"/>
              <a:t>территории</a:t>
            </a:r>
            <a:r>
              <a:rPr sz="2900" spc="-75" dirty="0"/>
              <a:t> </a:t>
            </a:r>
            <a:r>
              <a:rPr sz="2900" spc="-15" dirty="0"/>
              <a:t>для</a:t>
            </a:r>
            <a:r>
              <a:rPr sz="2900" spc="-65" dirty="0"/>
              <a:t> </a:t>
            </a:r>
            <a:r>
              <a:rPr sz="2900" spc="-20" dirty="0"/>
              <a:t>автостоянок.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16939" y="609981"/>
            <a:ext cx="10292715" cy="51410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 algn="just">
              <a:lnSpc>
                <a:spcPts val="281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Автостоянки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для хранения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автомашин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жителей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многоэтажных</a:t>
            </a:r>
            <a:endParaRPr sz="2600" dirty="0">
              <a:latin typeface="Calibri"/>
              <a:cs typeface="Calibri"/>
            </a:endParaRPr>
          </a:p>
          <a:p>
            <a:pPr marL="12700" marR="443865" algn="just">
              <a:lnSpc>
                <a:spcPct val="80000"/>
              </a:lnSpc>
              <a:spcBef>
                <a:spcPts val="310"/>
              </a:spcBef>
            </a:pPr>
            <a:r>
              <a:rPr sz="2600" dirty="0">
                <a:latin typeface="Calibri"/>
                <a:cs typeface="Calibri"/>
              </a:rPr>
              <a:t>секционных </a:t>
            </a:r>
            <a:r>
              <a:rPr sz="2600" spc="-10" dirty="0">
                <a:latin typeface="Calibri"/>
                <a:cs typeface="Calibri"/>
              </a:rPr>
              <a:t>домов, </a:t>
            </a:r>
            <a:r>
              <a:rPr sz="2600" dirty="0">
                <a:latin typeface="Calibri"/>
                <a:cs typeface="Calibri"/>
              </a:rPr>
              <a:t>а </a:t>
            </a:r>
            <a:r>
              <a:rPr sz="2600" spc="-5" dirty="0">
                <a:latin typeface="Calibri"/>
                <a:cs typeface="Calibri"/>
              </a:rPr>
              <a:t>также гостевые автостоянки могут размещаться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как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5" dirty="0">
                <a:latin typeface="Calibri"/>
                <a:cs typeface="Calibri"/>
              </a:rPr>
              <a:t>поверхности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земли,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так</a:t>
            </a:r>
            <a:r>
              <a:rPr sz="2600" dirty="0">
                <a:latin typeface="Calibri"/>
                <a:cs typeface="Calibri"/>
              </a:rPr>
              <a:t> и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подземном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полуподземном</a:t>
            </a:r>
            <a:endParaRPr sz="2600" dirty="0">
              <a:latin typeface="Calibri"/>
              <a:cs typeface="Calibri"/>
            </a:endParaRPr>
          </a:p>
          <a:p>
            <a:pPr marL="12700" marR="523240" algn="just">
              <a:lnSpc>
                <a:spcPct val="80000"/>
              </a:lnSpc>
              <a:spcBef>
                <a:spcPts val="5"/>
              </a:spcBef>
            </a:pPr>
            <a:r>
              <a:rPr sz="2600" dirty="0">
                <a:latin typeface="Calibri"/>
                <a:cs typeface="Calibri"/>
              </a:rPr>
              <a:t>пространстве, </a:t>
            </a:r>
            <a:r>
              <a:rPr sz="2600" spc="-25" dirty="0">
                <a:latin typeface="Calibri"/>
                <a:cs typeface="Calibri"/>
              </a:rPr>
              <a:t>под </a:t>
            </a:r>
            <a:r>
              <a:rPr sz="2600" spc="-5" dirty="0">
                <a:latin typeface="Calibri"/>
                <a:cs typeface="Calibri"/>
              </a:rPr>
              <a:t>озелененными территориями, </a:t>
            </a:r>
            <a:r>
              <a:rPr sz="2600" spc="-25" dirty="0">
                <a:latin typeface="Calibri"/>
                <a:cs typeface="Calibri"/>
              </a:rPr>
              <a:t>под </a:t>
            </a:r>
            <a:r>
              <a:rPr sz="2600" spc="-5" dirty="0">
                <a:latin typeface="Calibri"/>
                <a:cs typeface="Calibri"/>
              </a:rPr>
              <a:t>площадками,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подвальных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цокольных этажах </a:t>
            </a:r>
            <a:r>
              <a:rPr sz="2600" spc="-5" dirty="0">
                <a:latin typeface="Calibri"/>
                <a:cs typeface="Calibri"/>
              </a:rPr>
              <a:t>зданий. Ориентировочная </a:t>
            </a:r>
            <a:r>
              <a:rPr sz="2600" dirty="0">
                <a:latin typeface="Calibri"/>
                <a:cs typeface="Calibri"/>
              </a:rPr>
              <a:t>площадь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одного</a:t>
            </a:r>
            <a:r>
              <a:rPr sz="2600" spc="-5" dirty="0">
                <a:latin typeface="Calibri"/>
                <a:cs typeface="Calibri"/>
              </a:rPr>
              <a:t> машиноместа (с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учетом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проезда)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lang="ru-RU" sz="2600" dirty="0" smtClean="0">
                <a:latin typeface="Calibri"/>
                <a:cs typeface="Calibri"/>
              </a:rPr>
              <a:t>30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кв. </a:t>
            </a:r>
            <a:r>
              <a:rPr sz="2600" spc="-5" dirty="0">
                <a:latin typeface="Calibri"/>
                <a:cs typeface="Calibri"/>
              </a:rPr>
              <a:t>м.</a:t>
            </a:r>
            <a:endParaRPr sz="2600" dirty="0">
              <a:latin typeface="Calibri"/>
              <a:cs typeface="Calibri"/>
            </a:endParaRPr>
          </a:p>
          <a:p>
            <a:pPr marL="12700" marR="219075" indent="373380" algn="just">
              <a:lnSpc>
                <a:spcPct val="80000"/>
              </a:lnSpc>
              <a:spcBef>
                <a:spcPts val="994"/>
              </a:spcBef>
            </a:pPr>
            <a:r>
              <a:rPr sz="2600" dirty="0">
                <a:latin typeface="Calibri"/>
                <a:cs typeface="Calibri"/>
              </a:rPr>
              <a:t>Обеспеченность </a:t>
            </a:r>
            <a:r>
              <a:rPr sz="2600" spc="-10" dirty="0">
                <a:latin typeface="Calibri"/>
                <a:cs typeface="Calibri"/>
              </a:rPr>
              <a:t>жителей </a:t>
            </a:r>
            <a:r>
              <a:rPr sz="2600" spc="-5" dirty="0">
                <a:latin typeface="Calibri"/>
                <a:cs typeface="Calibri"/>
              </a:rPr>
              <a:t>местами для хранения автомашин </a:t>
            </a:r>
            <a:r>
              <a:rPr sz="2600" spc="-15" dirty="0">
                <a:latin typeface="Calibri"/>
                <a:cs typeface="Calibri"/>
              </a:rPr>
              <a:t>следует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принимать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 ПЗЗ, в </a:t>
            </a:r>
            <a:r>
              <a:rPr sz="2600" spc="-5" dirty="0">
                <a:latin typeface="Calibri"/>
                <a:cs typeface="Calibri"/>
              </a:rPr>
              <a:t>соответствии</a:t>
            </a:r>
            <a:r>
              <a:rPr sz="2600" dirty="0">
                <a:latin typeface="Calibri"/>
                <a:cs typeface="Calibri"/>
              </a:rPr>
              <a:t> с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типом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застройки.</a:t>
            </a:r>
          </a:p>
          <a:p>
            <a:pPr marL="535305" algn="just">
              <a:lnSpc>
                <a:spcPts val="2810"/>
              </a:lnSpc>
              <a:spcBef>
                <a:spcPts val="385"/>
              </a:spcBef>
            </a:pPr>
            <a:r>
              <a:rPr sz="2600" dirty="0" smtClean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пределах </a:t>
            </a:r>
            <a:r>
              <a:rPr sz="2600" spc="-5" dirty="0">
                <a:latin typeface="Calibri"/>
                <a:cs typeface="Calibri"/>
              </a:rPr>
              <a:t>территории </a:t>
            </a:r>
            <a:r>
              <a:rPr sz="2600" dirty="0">
                <a:latin typeface="Calibri"/>
                <a:cs typeface="Calibri"/>
              </a:rPr>
              <a:t>квартала </a:t>
            </a:r>
            <a:r>
              <a:rPr sz="2600" spc="-10" dirty="0">
                <a:latin typeface="Calibri"/>
                <a:cs typeface="Calibri"/>
              </a:rPr>
              <a:t>допускается </a:t>
            </a:r>
            <a:r>
              <a:rPr sz="2600" spc="-5" dirty="0" err="1">
                <a:latin typeface="Calibri"/>
                <a:cs typeface="Calibri"/>
              </a:rPr>
              <a:t>размещение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 smtClean="0">
                <a:latin typeface="Calibri"/>
                <a:cs typeface="Calibri"/>
              </a:rPr>
              <a:t>70%</a:t>
            </a:r>
            <a:r>
              <a:rPr lang="ru-RU" sz="2600" dirty="0" smtClean="0">
                <a:latin typeface="Calibri"/>
                <a:cs typeface="Calibri"/>
              </a:rPr>
              <a:t> </a:t>
            </a:r>
            <a:r>
              <a:rPr sz="2600" dirty="0" err="1" smtClean="0">
                <a:latin typeface="Calibri"/>
                <a:cs typeface="Calibri"/>
              </a:rPr>
              <a:t>машиномест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условии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размещения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автостоянок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прилегающей</a:t>
            </a:r>
            <a:endParaRPr sz="2600" dirty="0">
              <a:latin typeface="Calibri"/>
              <a:cs typeface="Calibri"/>
            </a:endParaRPr>
          </a:p>
          <a:p>
            <a:pPr marL="12700" algn="just">
              <a:lnSpc>
                <a:spcPts val="2510"/>
              </a:lnSpc>
            </a:pPr>
            <a:r>
              <a:rPr sz="2600" spc="-5" dirty="0">
                <a:latin typeface="Calibri"/>
                <a:cs typeface="Calibri"/>
              </a:rPr>
              <a:t>территории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 границах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красных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линий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улиц.</a:t>
            </a:r>
            <a:endParaRPr sz="2600" dirty="0">
              <a:latin typeface="Calibri"/>
              <a:cs typeface="Calibri"/>
            </a:endParaRPr>
          </a:p>
          <a:p>
            <a:pPr marL="12700" marR="1438910" indent="448309" algn="just">
              <a:lnSpc>
                <a:spcPct val="80000"/>
              </a:lnSpc>
              <a:spcBef>
                <a:spcPts val="994"/>
              </a:spcBef>
            </a:pPr>
            <a:r>
              <a:rPr sz="2600" spc="-5" dirty="0">
                <a:latin typeface="Calibri"/>
                <a:cs typeface="Calibri"/>
              </a:rPr>
              <a:t>Возможно </a:t>
            </a:r>
            <a:r>
              <a:rPr sz="2600" dirty="0">
                <a:latin typeface="Calibri"/>
                <a:cs typeface="Calibri"/>
              </a:rPr>
              <a:t>применение </a:t>
            </a:r>
            <a:r>
              <a:rPr sz="2600" spc="-10" dirty="0">
                <a:latin typeface="Calibri"/>
                <a:cs typeface="Calibri"/>
              </a:rPr>
              <a:t>кассетных автостоянок,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том </a:t>
            </a:r>
            <a:r>
              <a:rPr sz="2600" dirty="0">
                <a:latin typeface="Calibri"/>
                <a:cs typeface="Calibri"/>
              </a:rPr>
              <a:t>числе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пристроенных.</a:t>
            </a:r>
            <a:endParaRPr sz="2600" dirty="0">
              <a:latin typeface="Calibri"/>
              <a:cs typeface="Calibri"/>
            </a:endParaRPr>
          </a:p>
          <a:p>
            <a:pPr marL="535305" algn="just">
              <a:lnSpc>
                <a:spcPct val="100000"/>
              </a:lnSpc>
              <a:spcBef>
                <a:spcPts val="375"/>
              </a:spcBef>
            </a:pPr>
            <a:r>
              <a:rPr sz="2600" spc="-5" dirty="0">
                <a:latin typeface="Calibri"/>
                <a:cs typeface="Calibri"/>
              </a:rPr>
              <a:t>Размещение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многоэтажных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паркингов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нормируется.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64845" marR="5080" indent="-650875">
              <a:lnSpc>
                <a:spcPts val="3460"/>
              </a:lnSpc>
              <a:spcBef>
                <a:spcPts val="535"/>
              </a:spcBef>
            </a:pPr>
            <a:r>
              <a:rPr spc="-15" dirty="0"/>
              <a:t>6.6.</a:t>
            </a:r>
            <a:r>
              <a:rPr spc="-55" dirty="0"/>
              <a:t> </a:t>
            </a:r>
            <a:r>
              <a:rPr spc="-20" dirty="0"/>
              <a:t>Расчет</a:t>
            </a:r>
            <a:r>
              <a:rPr spc="-70" dirty="0"/>
              <a:t> </a:t>
            </a:r>
            <a:r>
              <a:rPr spc="-25" dirty="0"/>
              <a:t>территории</a:t>
            </a:r>
            <a:r>
              <a:rPr spc="-65" dirty="0"/>
              <a:t> </a:t>
            </a:r>
            <a:r>
              <a:rPr spc="-15" dirty="0"/>
              <a:t>для</a:t>
            </a:r>
            <a:r>
              <a:rPr spc="-50" dirty="0"/>
              <a:t> </a:t>
            </a:r>
            <a:r>
              <a:rPr spc="-30" dirty="0"/>
              <a:t>хозяйственных,</a:t>
            </a:r>
            <a:r>
              <a:rPr spc="-55" dirty="0"/>
              <a:t> </a:t>
            </a:r>
            <a:r>
              <a:rPr spc="-25" dirty="0"/>
              <a:t>детских</a:t>
            </a:r>
            <a:r>
              <a:rPr spc="-70" dirty="0"/>
              <a:t> </a:t>
            </a:r>
            <a:r>
              <a:rPr dirty="0"/>
              <a:t>и </a:t>
            </a:r>
            <a:r>
              <a:rPr spc="-710" dirty="0"/>
              <a:t> </a:t>
            </a:r>
            <a:r>
              <a:rPr spc="-25" dirty="0"/>
              <a:t>спортивных</a:t>
            </a:r>
            <a:r>
              <a:rPr spc="-85" dirty="0"/>
              <a:t> </a:t>
            </a:r>
            <a:r>
              <a:rPr spc="-30" dirty="0"/>
              <a:t>площадок,</a:t>
            </a:r>
            <a:r>
              <a:rPr spc="-60" dirty="0"/>
              <a:t> </a:t>
            </a:r>
            <a:r>
              <a:rPr spc="-25" dirty="0"/>
              <a:t>зеленых</a:t>
            </a:r>
            <a:r>
              <a:rPr spc="-75" dirty="0"/>
              <a:t> </a:t>
            </a:r>
            <a:r>
              <a:rPr spc="-30" dirty="0"/>
              <a:t>насаждений.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808845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800" spc="-20" dirty="0">
                <a:latin typeface="Calibri"/>
                <a:cs typeface="Calibri"/>
              </a:rPr>
              <a:t>Следует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умножить</a:t>
            </a:r>
            <a:r>
              <a:rPr sz="2800" spc="-5" dirty="0">
                <a:latin typeface="Calibri"/>
                <a:cs typeface="Calibri"/>
              </a:rPr>
              <a:t> численность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населения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нормы,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указанные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СНиП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2.07.01-89*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СП 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РНГП.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6564" y="319862"/>
            <a:ext cx="6200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Технико-экономические</a:t>
            </a:r>
            <a:r>
              <a:rPr spc="-80" dirty="0"/>
              <a:t> </a:t>
            </a:r>
            <a:r>
              <a:rPr spc="-30" dirty="0"/>
              <a:t>показатели.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160" y="1546347"/>
            <a:ext cx="7703627" cy="486364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5334" y="91820"/>
            <a:ext cx="456311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/>
              <a:t>6.8.</a:t>
            </a:r>
            <a:r>
              <a:rPr sz="2900" spc="-65" dirty="0"/>
              <a:t> </a:t>
            </a:r>
            <a:r>
              <a:rPr sz="2900" spc="-20" dirty="0"/>
              <a:t>План</a:t>
            </a:r>
            <a:r>
              <a:rPr sz="2900" spc="-70" dirty="0"/>
              <a:t> </a:t>
            </a:r>
            <a:r>
              <a:rPr sz="2900" spc="-25" dirty="0"/>
              <a:t>застройки</a:t>
            </a:r>
            <a:r>
              <a:rPr sz="2900" spc="-80" dirty="0"/>
              <a:t> </a:t>
            </a:r>
            <a:r>
              <a:rPr sz="2900" spc="-25" dirty="0"/>
              <a:t>квартала.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16939" y="583768"/>
            <a:ext cx="1023619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Ис</a:t>
            </a:r>
            <a:r>
              <a:rPr sz="2600" spc="-40" dirty="0">
                <a:latin typeface="Calibri"/>
                <a:cs typeface="Calibri"/>
              </a:rPr>
              <a:t>х</a:t>
            </a:r>
            <a:r>
              <a:rPr sz="2600" spc="-80" dirty="0">
                <a:latin typeface="Calibri"/>
                <a:cs typeface="Calibri"/>
              </a:rPr>
              <a:t>о</a:t>
            </a:r>
            <a:r>
              <a:rPr sz="2600" spc="-5" dirty="0">
                <a:latin typeface="Calibri"/>
                <a:cs typeface="Calibri"/>
              </a:rPr>
              <a:t>дя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8710" y="583768"/>
            <a:ext cx="88944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5655" algn="l"/>
                <a:tab pos="3036570" algn="l"/>
                <a:tab pos="6245225" algn="l"/>
                <a:tab pos="6887845" algn="l"/>
              </a:tabLst>
            </a:pPr>
            <a:r>
              <a:rPr sz="2600" dirty="0">
                <a:latin typeface="Calibri"/>
                <a:cs typeface="Calibri"/>
              </a:rPr>
              <a:t>из	социальных,	</a:t>
            </a:r>
            <a:r>
              <a:rPr sz="2600" spc="-10" dirty="0">
                <a:latin typeface="Calibri"/>
                <a:cs typeface="Calibri"/>
              </a:rPr>
              <a:t>градостроительных	</a:t>
            </a:r>
            <a:r>
              <a:rPr sz="2600" dirty="0">
                <a:latin typeface="Calibri"/>
                <a:cs typeface="Calibri"/>
              </a:rPr>
              <a:t>и	</a:t>
            </a:r>
            <a:r>
              <a:rPr sz="2600" spc="-10" dirty="0">
                <a:latin typeface="Calibri"/>
                <a:cs typeface="Calibri"/>
              </a:rPr>
              <a:t>архитектурно-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901445"/>
            <a:ext cx="10360660" cy="53689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6350" algn="just">
              <a:lnSpc>
                <a:spcPts val="2500"/>
              </a:lnSpc>
              <a:spcBef>
                <a:spcPts val="705"/>
              </a:spcBef>
            </a:pPr>
            <a:r>
              <a:rPr sz="2600" spc="-5" dirty="0">
                <a:latin typeface="Calibri"/>
                <a:cs typeface="Calibri"/>
              </a:rPr>
              <a:t>планировочных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задач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выполняется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схема</a:t>
            </a:r>
            <a:r>
              <a:rPr sz="2600" spc="-10" dirty="0">
                <a:latin typeface="Calibri"/>
                <a:cs typeface="Calibri"/>
              </a:rPr>
              <a:t> функционального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архитектурно-пространственного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зонирования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территории.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Схема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должна</a:t>
            </a:r>
            <a:r>
              <a:rPr sz="2600" spc="5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содержать: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жилые</a:t>
            </a:r>
            <a:r>
              <a:rPr sz="2600" dirty="0">
                <a:latin typeface="Calibri"/>
                <a:cs typeface="Calibri"/>
              </a:rPr>
              <a:t> зоны,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участки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школ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детских</a:t>
            </a:r>
            <a:r>
              <a:rPr sz="2600" spc="5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садов,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предложения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 </a:t>
            </a:r>
            <a:r>
              <a:rPr sz="2600" spc="-5" dirty="0">
                <a:latin typeface="Calibri"/>
                <a:cs typeface="Calibri"/>
              </a:rPr>
              <a:t>организации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движения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транспорта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20" dirty="0">
                <a:latin typeface="Calibri"/>
                <a:cs typeface="Calibri"/>
              </a:rPr>
              <a:t>пешеходов.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5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</a:pPr>
            <a:r>
              <a:rPr sz="2600" dirty="0">
                <a:latin typeface="Calibri"/>
                <a:cs typeface="Calibri"/>
              </a:rPr>
              <a:t>Организация </a:t>
            </a:r>
            <a:r>
              <a:rPr sz="2600" spc="-5" dirty="0">
                <a:latin typeface="Calibri"/>
                <a:cs typeface="Calibri"/>
              </a:rPr>
              <a:t>общественного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личного </a:t>
            </a:r>
            <a:r>
              <a:rPr sz="2600" spc="-5" dirty="0">
                <a:latin typeface="Calibri"/>
                <a:cs typeface="Calibri"/>
              </a:rPr>
              <a:t>транспорта </a:t>
            </a:r>
            <a:r>
              <a:rPr sz="2600" spc="-15" dirty="0">
                <a:latin typeface="Calibri"/>
                <a:cs typeface="Calibri"/>
              </a:rPr>
              <a:t>должна </a:t>
            </a:r>
            <a:r>
              <a:rPr sz="2600" spc="-5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увязана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2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транспортной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схемой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окружающей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территории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2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содержать: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указания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ранге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улиц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(магистрали,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жилые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улицы),</a:t>
            </a:r>
            <a:r>
              <a:rPr sz="2600" spc="5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остановки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всех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видов </a:t>
            </a:r>
            <a:r>
              <a:rPr sz="2600" spc="-5" dirty="0">
                <a:latin typeface="Calibri"/>
                <a:cs typeface="Calibri"/>
              </a:rPr>
              <a:t> общественного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транспорта,</a:t>
            </a:r>
            <a:r>
              <a:rPr sz="2600" dirty="0">
                <a:latin typeface="Calibri"/>
                <a:cs typeface="Calibri"/>
              </a:rPr>
              <a:t> места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въездов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на</a:t>
            </a:r>
            <a:r>
              <a:rPr sz="2600" dirty="0">
                <a:latin typeface="Calibri"/>
                <a:cs typeface="Calibri"/>
              </a:rPr>
              <a:t> внутриквартальные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проезды.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Calibri"/>
              <a:cs typeface="Calibri"/>
            </a:endParaRPr>
          </a:p>
          <a:p>
            <a:pPr marL="12700" marR="5715" algn="just">
              <a:lnSpc>
                <a:spcPct val="80000"/>
              </a:lnSpc>
            </a:pPr>
            <a:r>
              <a:rPr sz="2600" dirty="0">
                <a:latin typeface="Calibri"/>
                <a:cs typeface="Calibri"/>
              </a:rPr>
              <a:t>Организация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пешеходного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движения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должна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обеспечить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удобные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безопасные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подходы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остановкам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общественного</a:t>
            </a:r>
            <a:r>
              <a:rPr sz="2600" spc="-5" dirty="0">
                <a:latin typeface="Calibri"/>
                <a:cs typeface="Calibri"/>
              </a:rPr>
              <a:t> транспорта</a:t>
            </a:r>
            <a:r>
              <a:rPr sz="2600" dirty="0">
                <a:latin typeface="Calibri"/>
                <a:cs typeface="Calibri"/>
              </a:rPr>
              <a:t> и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детским учреждениям, </a:t>
            </a:r>
            <a:r>
              <a:rPr sz="2600" dirty="0">
                <a:latin typeface="Calibri"/>
                <a:cs typeface="Calibri"/>
              </a:rPr>
              <a:t>«попутное» </a:t>
            </a:r>
            <a:r>
              <a:rPr sz="2600" spc="-10" dirty="0">
                <a:latin typeface="Calibri"/>
                <a:cs typeface="Calibri"/>
              </a:rPr>
              <a:t>движение </a:t>
            </a:r>
            <a:r>
              <a:rPr sz="2600" spc="-5" dirty="0">
                <a:latin typeface="Calibri"/>
                <a:cs typeface="Calibri"/>
              </a:rPr>
              <a:t>при </a:t>
            </a:r>
            <a:r>
              <a:rPr sz="2600" spc="-10" dirty="0">
                <a:latin typeface="Calibri"/>
                <a:cs typeface="Calibri"/>
              </a:rPr>
              <a:t>покупках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бытовом </a:t>
            </a:r>
            <a:r>
              <a:rPr sz="2600" dirty="0">
                <a:latin typeface="Calibri"/>
                <a:cs typeface="Calibri"/>
              </a:rPr>
              <a:t> обслуживании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схеме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«остановка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—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магазин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—</a:t>
            </a:r>
            <a:r>
              <a:rPr sz="2600" spc="-5" dirty="0">
                <a:latin typeface="Calibri"/>
                <a:cs typeface="Calibri"/>
              </a:rPr>
              <a:t> жилище».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7785" y="501776"/>
            <a:ext cx="9538970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3650"/>
              </a:lnSpc>
              <a:spcBef>
                <a:spcPts val="105"/>
              </a:spcBef>
            </a:pPr>
            <a:r>
              <a:rPr spc="-30" dirty="0"/>
              <a:t>Композиционные</a:t>
            </a:r>
            <a:r>
              <a:rPr spc="-85" dirty="0"/>
              <a:t> </a:t>
            </a:r>
            <a:r>
              <a:rPr spc="-20" dirty="0"/>
              <a:t>схемы</a:t>
            </a:r>
            <a:r>
              <a:rPr spc="-105" dirty="0"/>
              <a:t> </a:t>
            </a:r>
            <a:r>
              <a:rPr spc="-30" dirty="0"/>
              <a:t>размещения</a:t>
            </a:r>
          </a:p>
          <a:p>
            <a:pPr algn="ctr">
              <a:lnSpc>
                <a:spcPts val="3650"/>
              </a:lnSpc>
            </a:pPr>
            <a:r>
              <a:rPr spc="-25" dirty="0"/>
              <a:t>жилых</a:t>
            </a:r>
            <a:r>
              <a:rPr spc="-80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-30" dirty="0"/>
              <a:t>общественных</a:t>
            </a:r>
            <a:r>
              <a:rPr spc="-75" dirty="0"/>
              <a:t> </a:t>
            </a:r>
            <a:r>
              <a:rPr spc="-20" dirty="0"/>
              <a:t>зданий</a:t>
            </a:r>
            <a:r>
              <a:rPr spc="-80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-25" dirty="0"/>
              <a:t>элементов</a:t>
            </a:r>
            <a:r>
              <a:rPr spc="-75" dirty="0"/>
              <a:t> </a:t>
            </a:r>
            <a:r>
              <a:rPr spc="-25" dirty="0"/>
              <a:t>территории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6264910" cy="82994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 indent="443230" algn="just">
              <a:lnSpc>
                <a:spcPct val="70100"/>
              </a:lnSpc>
              <a:spcBef>
                <a:spcPts val="885"/>
              </a:spcBef>
            </a:pPr>
            <a:r>
              <a:rPr sz="2200" spc="-15" dirty="0">
                <a:latin typeface="Calibri"/>
                <a:cs typeface="Calibri"/>
              </a:rPr>
              <a:t>Затем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следует</a:t>
            </a:r>
            <a:r>
              <a:rPr sz="2200" spc="-10" dirty="0">
                <a:latin typeface="Calibri"/>
                <a:cs typeface="Calibri"/>
              </a:rPr>
              <a:t> выполнить</a:t>
            </a:r>
            <a:r>
              <a:rPr sz="2200" spc="-5" dirty="0">
                <a:latin typeface="Calibri"/>
                <a:cs typeface="Calibri"/>
              </a:rPr>
              <a:t> композиционные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общественных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зданий</a:t>
            </a:r>
            <a:r>
              <a:rPr sz="2200" spc="-5" dirty="0">
                <a:latin typeface="Calibri"/>
                <a:cs typeface="Calibri"/>
              </a:rPr>
              <a:t> 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элементов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территории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допустимыми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расстояниями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между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ними.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9296" y="1756917"/>
            <a:ext cx="3945890" cy="59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  <a:tabLst>
                <a:tab pos="1000125" algn="l"/>
                <a:tab pos="2747010" algn="l"/>
                <a:tab pos="3778885" algn="l"/>
              </a:tabLst>
            </a:pP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40" dirty="0">
                <a:latin typeface="Calibri"/>
                <a:cs typeface="Calibri"/>
              </a:rPr>
              <a:t>х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ы</a:t>
            </a:r>
            <a:r>
              <a:rPr sz="2200" dirty="0">
                <a:latin typeface="Calibri"/>
                <a:cs typeface="Calibri"/>
              </a:rPr>
              <a:t>	р</a:t>
            </a:r>
            <a:r>
              <a:rPr sz="2200" spc="-5" dirty="0">
                <a:latin typeface="Calibri"/>
                <a:cs typeface="Calibri"/>
              </a:rPr>
              <a:t>азме</a:t>
            </a:r>
            <a:r>
              <a:rPr sz="2200" spc="-20" dirty="0">
                <a:latin typeface="Calibri"/>
                <a:cs typeface="Calibri"/>
              </a:rPr>
              <a:t>щ</a:t>
            </a:r>
            <a:r>
              <a:rPr sz="2200" spc="-5" dirty="0">
                <a:latin typeface="Calibri"/>
                <a:cs typeface="Calibri"/>
              </a:rPr>
              <a:t>ения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жилых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45720">
              <a:lnSpc>
                <a:spcPts val="2245"/>
              </a:lnSpc>
              <a:tabLst>
                <a:tab pos="387350" algn="l"/>
                <a:tab pos="2152650" algn="l"/>
                <a:tab pos="2478405" algn="l"/>
              </a:tabLst>
            </a:pPr>
            <a:r>
              <a:rPr sz="2200" spc="-5" dirty="0">
                <a:latin typeface="Calibri"/>
                <a:cs typeface="Calibri"/>
              </a:rPr>
              <a:t>в	соответствии	с	нормативно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587879"/>
            <a:ext cx="10359390" cy="402780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 indent="506095" algn="just">
              <a:lnSpc>
                <a:spcPct val="70000"/>
              </a:lnSpc>
              <a:spcBef>
                <a:spcPts val="885"/>
              </a:spcBef>
            </a:pP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компоновке</a:t>
            </a:r>
            <a:r>
              <a:rPr sz="2200" spc="-5" dirty="0">
                <a:latin typeface="Calibri"/>
                <a:cs typeface="Calibri"/>
              </a:rPr>
              <a:t> застройки </a:t>
            </a:r>
            <a:r>
              <a:rPr sz="2200" spc="-15" dirty="0">
                <a:latin typeface="Calibri"/>
                <a:cs typeface="Calibri"/>
              </a:rPr>
              <a:t>следует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стремиться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0" dirty="0">
                <a:latin typeface="Calibri"/>
                <a:cs typeface="Calibri"/>
              </a:rPr>
              <a:t>разделённости</a:t>
            </a:r>
            <a:r>
              <a:rPr sz="2200" spc="-5" dirty="0">
                <a:latin typeface="Calibri"/>
                <a:cs typeface="Calibri"/>
              </a:rPr>
              <a:t> пространства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общедоступное,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коллективное</a:t>
            </a:r>
            <a:r>
              <a:rPr sz="2200" spc="-5" dirty="0">
                <a:latin typeface="Calibri"/>
                <a:cs typeface="Calibri"/>
              </a:rPr>
              <a:t> и</a:t>
            </a:r>
            <a:r>
              <a:rPr sz="2200" dirty="0">
                <a:latin typeface="Calibri"/>
                <a:cs typeface="Calibri"/>
              </a:rPr>
              <a:t> частное,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избегать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транзитного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пешеходного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автомобильного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движения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через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жилые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территории,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прилегающие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жилым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домам.</a:t>
            </a:r>
            <a:endParaRPr sz="2200">
              <a:latin typeface="Calibri"/>
              <a:cs typeface="Calibri"/>
            </a:endParaRPr>
          </a:p>
          <a:p>
            <a:pPr marL="12700" marR="8890" indent="507365" algn="just">
              <a:lnSpc>
                <a:spcPct val="70000"/>
              </a:lnSpc>
              <a:spcBef>
                <a:spcPts val="1000"/>
              </a:spcBef>
            </a:pPr>
            <a:r>
              <a:rPr sz="2200" spc="-15" dirty="0">
                <a:latin typeface="Calibri"/>
                <a:cs typeface="Calibri"/>
              </a:rPr>
              <a:t>Рекомендуется</a:t>
            </a:r>
            <a:r>
              <a:rPr sz="2200" spc="-10" dirty="0">
                <a:latin typeface="Calibri"/>
                <a:cs typeface="Calibri"/>
              </a:rPr>
              <a:t> создавать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жилые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группы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5" dirty="0">
                <a:latin typeface="Calibri"/>
                <a:cs typeface="Calibri"/>
              </a:rPr>
              <a:t> образующие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замкнутое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полузамкнутое</a:t>
            </a:r>
            <a:r>
              <a:rPr sz="2200" spc="-5" dirty="0">
                <a:latin typeface="Calibri"/>
                <a:cs typeface="Calibri"/>
              </a:rPr>
              <a:t> пространство,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используемое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жителями</a:t>
            </a:r>
            <a:r>
              <a:rPr sz="2200" spc="-10" dirty="0">
                <a:latin typeface="Calibri"/>
                <a:cs typeface="Calibri"/>
              </a:rPr>
              <a:t> данного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здания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или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группы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зданий.</a:t>
            </a:r>
            <a:endParaRPr sz="2200">
              <a:latin typeface="Calibri"/>
              <a:cs typeface="Calibri"/>
            </a:endParaRPr>
          </a:p>
          <a:p>
            <a:pPr marL="12700" marR="5080" indent="507365" algn="just">
              <a:lnSpc>
                <a:spcPct val="70000"/>
              </a:lnSpc>
              <a:spcBef>
                <a:spcPts val="1005"/>
              </a:spcBef>
            </a:pPr>
            <a:r>
              <a:rPr sz="2200" spc="-15" dirty="0">
                <a:latin typeface="Calibri"/>
                <a:cs typeface="Calibri"/>
              </a:rPr>
              <a:t>Необходимо</a:t>
            </a:r>
            <a:r>
              <a:rPr sz="2200" spc="-10" dirty="0">
                <a:latin typeface="Calibri"/>
                <a:cs typeface="Calibri"/>
              </a:rPr>
              <a:t> предусматривать</a:t>
            </a:r>
            <a:r>
              <a:rPr sz="2200" spc="-5" dirty="0">
                <a:latin typeface="Calibri"/>
                <a:cs typeface="Calibri"/>
              </a:rPr>
              <a:t> такие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расстояния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между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зданиями,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чтобы</a:t>
            </a:r>
            <a:r>
              <a:rPr sz="2200" spc="-5" dirty="0">
                <a:latin typeface="Calibri"/>
                <a:cs typeface="Calibri"/>
              </a:rPr>
              <a:t> была </a:t>
            </a:r>
            <a:r>
              <a:rPr sz="2200" dirty="0">
                <a:latin typeface="Calibri"/>
                <a:cs typeface="Calibri"/>
              </a:rPr>
              <a:t> обеспечена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инсоляция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квартир,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площадок</a:t>
            </a:r>
            <a:r>
              <a:rPr sz="2200" spc="-5" dirty="0">
                <a:latin typeface="Calibri"/>
                <a:cs typeface="Calibri"/>
              </a:rPr>
              <a:t> 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озеленённой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территории.</a:t>
            </a:r>
            <a:r>
              <a:rPr sz="2200" spc="-5" dirty="0">
                <a:latin typeface="Calibri"/>
                <a:cs typeface="Calibri"/>
              </a:rPr>
              <a:t> В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качестве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приблизительного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критерия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инсоляции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можно</a:t>
            </a:r>
            <a:r>
              <a:rPr sz="2200" spc="-5" dirty="0">
                <a:latin typeface="Calibri"/>
                <a:cs typeface="Calibri"/>
              </a:rPr>
              <a:t> принять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две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высоты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затеняющего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здания. </a:t>
            </a:r>
            <a:r>
              <a:rPr sz="2200" spc="-15" dirty="0">
                <a:latin typeface="Calibri"/>
                <a:cs typeface="Calibri"/>
              </a:rPr>
              <a:t>Рекомендуется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планировать так,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чтобы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здание,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затеняющее </a:t>
            </a:r>
            <a:r>
              <a:rPr sz="2200" spc="-15" dirty="0">
                <a:latin typeface="Calibri"/>
                <a:cs typeface="Calibri"/>
              </a:rPr>
              <a:t>другое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здание </a:t>
            </a:r>
            <a:r>
              <a:rPr sz="2200" spc="-5" dirty="0">
                <a:latin typeface="Calibri"/>
                <a:cs typeface="Calibri"/>
              </a:rPr>
              <a:t> или </a:t>
            </a:r>
            <a:r>
              <a:rPr sz="2200" spc="-10" dirty="0">
                <a:latin typeface="Calibri"/>
                <a:cs typeface="Calibri"/>
              </a:rPr>
              <a:t>территорию, </a:t>
            </a:r>
            <a:r>
              <a:rPr sz="2200" spc="-5" dirty="0">
                <a:latin typeface="Calibri"/>
                <a:cs typeface="Calibri"/>
              </a:rPr>
              <a:t>особенно с </a:t>
            </a:r>
            <a:r>
              <a:rPr sz="2200" spc="-10" dirty="0">
                <a:latin typeface="Calibri"/>
                <a:cs typeface="Calibri"/>
              </a:rPr>
              <a:t>южной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стороны,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имело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меньшую высоту </a:t>
            </a:r>
            <a:r>
              <a:rPr sz="2200" dirty="0">
                <a:latin typeface="Calibri"/>
                <a:cs typeface="Calibri"/>
              </a:rPr>
              <a:t>по </a:t>
            </a:r>
            <a:r>
              <a:rPr sz="2200" spc="-5" dirty="0">
                <a:latin typeface="Calibri"/>
                <a:cs typeface="Calibri"/>
              </a:rPr>
              <a:t>сравнению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другими.</a:t>
            </a:r>
            <a:endParaRPr sz="2200">
              <a:latin typeface="Calibri"/>
              <a:cs typeface="Calibri"/>
            </a:endParaRPr>
          </a:p>
          <a:p>
            <a:pPr marL="457834" algn="just">
              <a:lnSpc>
                <a:spcPts val="2245"/>
              </a:lnSpc>
              <a:spcBef>
                <a:spcPts val="210"/>
              </a:spcBef>
            </a:pPr>
            <a:r>
              <a:rPr sz="2200" b="1" spc="-5" dirty="0">
                <a:latin typeface="Calibri"/>
                <a:cs typeface="Calibri"/>
              </a:rPr>
              <a:t>По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вариантам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эскиза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застройки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проводится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расчет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баланса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территории</a:t>
            </a:r>
            <a:endParaRPr sz="2200">
              <a:latin typeface="Calibri"/>
              <a:cs typeface="Calibri"/>
            </a:endParaRPr>
          </a:p>
          <a:p>
            <a:pPr marL="12700" marR="184150" algn="just">
              <a:lnSpc>
                <a:spcPct val="70000"/>
              </a:lnSpc>
              <a:spcBef>
                <a:spcPts val="395"/>
              </a:spcBef>
            </a:pPr>
            <a:r>
              <a:rPr sz="2200" b="1" spc="-5" dirty="0">
                <a:latin typeface="Calibri"/>
                <a:cs typeface="Calibri"/>
              </a:rPr>
              <a:t>микрорайонного значения, после </a:t>
            </a:r>
            <a:r>
              <a:rPr sz="2200" b="1" spc="-15" dirty="0">
                <a:latin typeface="Calibri"/>
                <a:cs typeface="Calibri"/>
              </a:rPr>
              <a:t>чего </a:t>
            </a:r>
            <a:r>
              <a:rPr sz="2200" b="1" spc="-5" dirty="0">
                <a:latin typeface="Calibri"/>
                <a:cs typeface="Calibri"/>
              </a:rPr>
              <a:t>вносятся </a:t>
            </a:r>
            <a:r>
              <a:rPr sz="2200" b="1" spc="-20" dirty="0">
                <a:latin typeface="Calibri"/>
                <a:cs typeface="Calibri"/>
              </a:rPr>
              <a:t>необходимые </a:t>
            </a:r>
            <a:r>
              <a:rPr sz="2200" b="1" spc="-5" dirty="0">
                <a:latin typeface="Calibri"/>
                <a:cs typeface="Calibri"/>
              </a:rPr>
              <a:t>изменения в проект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расчет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повторяется.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0"/>
            <a:ext cx="845934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635" marR="5080" indent="-2655570">
              <a:lnSpc>
                <a:spcPct val="100000"/>
              </a:lnSpc>
              <a:spcBef>
                <a:spcPts val="95"/>
              </a:spcBef>
            </a:pPr>
            <a:r>
              <a:rPr sz="2800" b="1" spc="-25" dirty="0" err="1" smtClean="0">
                <a:latin typeface="Arial"/>
                <a:cs typeface="Arial"/>
              </a:rPr>
              <a:t>Техни</a:t>
            </a:r>
            <a:r>
              <a:rPr lang="ru-RU" sz="2800" b="1" spc="-25" dirty="0" smtClean="0">
                <a:latin typeface="Arial"/>
                <a:cs typeface="Arial"/>
              </a:rPr>
              <a:t>ко-экономические </a:t>
            </a:r>
            <a:r>
              <a:rPr sz="2800" b="1" spc="-10" dirty="0" err="1" smtClean="0">
                <a:latin typeface="Arial"/>
                <a:cs typeface="Arial"/>
              </a:rPr>
              <a:t>показатели</a:t>
            </a:r>
            <a:r>
              <a:rPr sz="2800" b="1" spc="55" dirty="0" smtClean="0">
                <a:latin typeface="Arial"/>
                <a:cs typeface="Arial"/>
              </a:rPr>
              <a:t> </a:t>
            </a:r>
            <a:r>
              <a:rPr sz="2800" b="1" spc="-15" dirty="0" err="1" smtClean="0">
                <a:latin typeface="Arial"/>
                <a:cs typeface="Arial"/>
              </a:rPr>
              <a:t>застройки</a:t>
            </a:r>
            <a:r>
              <a:rPr sz="2800" b="1" spc="40" dirty="0" smtClean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квартала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(микрорайона)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0930" y="906018"/>
            <a:ext cx="1268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таблица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71445" y="1436116"/>
          <a:ext cx="7559037" cy="5415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634"/>
                <a:gridCol w="4413250"/>
                <a:gridCol w="1217294"/>
                <a:gridCol w="1419859"/>
              </a:tblGrid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№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Показатель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Единица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Количество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30480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жителей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чел.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30480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Территория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квартала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30480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Плотнос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селения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чел./га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Баланс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квартала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30480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Площадь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застройки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жилых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зданий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407"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Проезды,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пешеходные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улицы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Площадь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автостоянок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гаражей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инвалидов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16559"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Площадь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спортивных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устройств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физкультурных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площадок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Площадки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игр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детей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отдыха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взрослых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Хозяйственные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площадки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16559"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Озелененные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сетью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пешеходных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дорожек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Детские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дошкольные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учреждения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343">
                <a:tc>
                  <a:txBody>
                    <a:bodyPr/>
                    <a:lstStyle/>
                    <a:p>
                      <a:pPr marL="30480">
                        <a:lnSpc>
                          <a:spcPts val="12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Школы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24865"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Остальные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учреждения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обслуживания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микрорайонного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значения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Жилой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фонд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292">
                <a:tc>
                  <a:txBody>
                    <a:bodyPr/>
                    <a:lstStyle/>
                    <a:p>
                      <a:pPr marL="30480">
                        <a:lnSpc>
                          <a:spcPts val="12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Общая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площадь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квартир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кв.м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08291">
                <a:tc>
                  <a:txBody>
                    <a:bodyPr/>
                    <a:lstStyle/>
                    <a:p>
                      <a:pPr marL="30480">
                        <a:lnSpc>
                          <a:spcPts val="12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ичес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ква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тир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шт.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8701" y="501776"/>
            <a:ext cx="85928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78180" marR="5080" indent="-666115">
              <a:lnSpc>
                <a:spcPts val="3460"/>
              </a:lnSpc>
              <a:spcBef>
                <a:spcPts val="535"/>
              </a:spcBef>
              <a:tabLst>
                <a:tab pos="1783080" algn="l"/>
              </a:tabLst>
            </a:pPr>
            <a:r>
              <a:rPr spc="-25" dirty="0"/>
              <a:t>Примеры	проектов</a:t>
            </a:r>
            <a:r>
              <a:rPr spc="-110" dirty="0"/>
              <a:t> </a:t>
            </a:r>
            <a:r>
              <a:rPr spc="-25" dirty="0"/>
              <a:t>планировки</a:t>
            </a:r>
            <a:r>
              <a:rPr spc="-95" dirty="0"/>
              <a:t> </a:t>
            </a:r>
            <a:r>
              <a:rPr spc="-25" dirty="0"/>
              <a:t>данного</a:t>
            </a:r>
            <a:r>
              <a:rPr spc="-100" dirty="0"/>
              <a:t> </a:t>
            </a:r>
            <a:r>
              <a:rPr spc="-25" dirty="0"/>
              <a:t>квартала, </a:t>
            </a:r>
            <a:r>
              <a:rPr spc="-705" dirty="0"/>
              <a:t> </a:t>
            </a:r>
            <a:r>
              <a:rPr spc="-30" dirty="0"/>
              <a:t>выполненные</a:t>
            </a:r>
            <a:r>
              <a:rPr spc="-85" dirty="0"/>
              <a:t> </a:t>
            </a:r>
            <a:r>
              <a:rPr spc="-20" dirty="0"/>
              <a:t>ранее</a:t>
            </a:r>
            <a:r>
              <a:rPr spc="-95" dirty="0"/>
              <a:t> </a:t>
            </a:r>
            <a:r>
              <a:rPr spc="-25" dirty="0"/>
              <a:t>студентами</a:t>
            </a:r>
            <a:r>
              <a:rPr spc="-75" dirty="0"/>
              <a:t> </a:t>
            </a:r>
            <a:r>
              <a:rPr spc="-15" dirty="0"/>
              <a:t>СПб</a:t>
            </a:r>
            <a:r>
              <a:rPr spc="-80" dirty="0"/>
              <a:t> </a:t>
            </a:r>
            <a:r>
              <a:rPr spc="-20" dirty="0"/>
              <a:t>ГАСУ.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" y="2074164"/>
            <a:ext cx="11056620" cy="39395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примеры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20" y="1249680"/>
            <a:ext cx="5602224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примеры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9276" y="1313688"/>
            <a:ext cx="6928104" cy="544220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примеры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7852" y="1219200"/>
            <a:ext cx="5602224" cy="53858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762" y="0"/>
            <a:ext cx="82524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Описание</a:t>
            </a:r>
            <a:r>
              <a:rPr spc="-85" dirty="0"/>
              <a:t> </a:t>
            </a:r>
            <a:r>
              <a:rPr spc="-25" dirty="0"/>
              <a:t>локального</a:t>
            </a:r>
            <a:r>
              <a:rPr spc="-95" dirty="0"/>
              <a:t> </a:t>
            </a:r>
            <a:r>
              <a:rPr spc="-30" dirty="0"/>
              <a:t>местоположения</a:t>
            </a:r>
            <a:r>
              <a:rPr spc="-75" dirty="0"/>
              <a:t> </a:t>
            </a:r>
            <a:r>
              <a:rPr spc="-25" dirty="0"/>
              <a:t>квартала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703834"/>
            <a:ext cx="10360025" cy="581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ЗЕМЕЛЬНЫЙ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УЧАСТОК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расположен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по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адресу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Шкиперский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проток,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д.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19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лит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юго-западной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части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Василеостровского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района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500" spc="-5" dirty="0">
                <a:latin typeface="Calibri"/>
                <a:cs typeface="Calibri"/>
              </a:rPr>
              <a:t>Санкт-Петербурга,</a:t>
            </a:r>
            <a:r>
              <a:rPr sz="1500" spc="4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4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квартале,</a:t>
            </a:r>
            <a:r>
              <a:rPr sz="1500" spc="4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ограниченном</a:t>
            </a:r>
            <a:r>
              <a:rPr sz="1500" spc="4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Наличной</a:t>
            </a:r>
            <a:r>
              <a:rPr sz="1500" spc="44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ул.,</a:t>
            </a:r>
            <a:r>
              <a:rPr sz="1500" spc="4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Наличным</a:t>
            </a:r>
            <a:r>
              <a:rPr sz="1500" spc="434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переулком,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Парусной</a:t>
            </a:r>
            <a:r>
              <a:rPr sz="1500" spc="434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ул.,</a:t>
            </a:r>
            <a:r>
              <a:rPr sz="1500" spc="4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Галерным</a:t>
            </a:r>
            <a:r>
              <a:rPr sz="1500" spc="4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проездом</a:t>
            </a:r>
            <a:r>
              <a:rPr sz="1500" spc="4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sz="1500" dirty="0">
                <a:latin typeface="Calibri"/>
                <a:cs typeface="Calibri"/>
              </a:rPr>
              <a:t>Шкиперским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протоком.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  <a:spcBef>
                <a:spcPts val="455"/>
              </a:spcBef>
            </a:pPr>
            <a:r>
              <a:rPr sz="1500" dirty="0">
                <a:latin typeface="Calibri"/>
                <a:cs typeface="Calibri"/>
              </a:rPr>
              <a:t>С</a:t>
            </a:r>
            <a:r>
              <a:rPr sz="1500" spc="4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севера</a:t>
            </a:r>
            <a:r>
              <a:rPr sz="1500" spc="4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участки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граничат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47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зоной</a:t>
            </a:r>
            <a:r>
              <a:rPr sz="1500" spc="4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среднеэтажной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многоквартирной</a:t>
            </a:r>
            <a:r>
              <a:rPr sz="1500" spc="4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жилой</a:t>
            </a:r>
            <a:r>
              <a:rPr sz="1500" spc="47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застройки.</a:t>
            </a:r>
            <a:r>
              <a:rPr sz="1500" spc="4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Свободные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участки</a:t>
            </a:r>
            <a:r>
              <a:rPr sz="1500" spc="4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территории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500" spc="-5" dirty="0">
                <a:latin typeface="Calibri"/>
                <a:cs typeface="Calibri"/>
              </a:rPr>
              <a:t>застраиваются</a:t>
            </a:r>
            <a:r>
              <a:rPr sz="1500" spc="4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высотными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жилыми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домами</a:t>
            </a:r>
            <a:r>
              <a:rPr sz="1500" spc="4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класса</a:t>
            </a:r>
            <a:r>
              <a:rPr sz="1500" spc="4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«премиум».</a:t>
            </a:r>
            <a:r>
              <a:rPr sz="1500" spc="4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По</a:t>
            </a:r>
            <a:r>
              <a:rPr sz="1500" spc="4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берегу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Финского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залива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идет</a:t>
            </a:r>
            <a:r>
              <a:rPr sz="1500" spc="4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строительство</a:t>
            </a:r>
            <a:r>
              <a:rPr sz="1500" spc="4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нового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270"/>
              </a:spcBef>
            </a:pPr>
            <a:r>
              <a:rPr sz="1500" spc="-10" dirty="0">
                <a:latin typeface="Calibri"/>
                <a:cs typeface="Calibri"/>
              </a:rPr>
              <a:t>морского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фасада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СПб.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Доминантой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данной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территории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является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гостиница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«Прибалтийская»,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рядом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которой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располагается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аквапарк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«Вотервилль».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На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углу </a:t>
            </a:r>
            <a:r>
              <a:rPr sz="1500" spc="-5" dirty="0">
                <a:latin typeface="Calibri"/>
                <a:cs typeface="Calibri"/>
              </a:rPr>
              <a:t>Парусной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улицы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 </a:t>
            </a:r>
            <a:r>
              <a:rPr sz="1500" spc="-5" dirty="0">
                <a:latin typeface="Calibri"/>
                <a:cs typeface="Calibri"/>
              </a:rPr>
              <a:t>Малого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проспекта</a:t>
            </a:r>
            <a:r>
              <a:rPr sz="1500" spc="-10" dirty="0">
                <a:latin typeface="Calibri"/>
                <a:cs typeface="Calibri"/>
              </a:rPr>
              <a:t> находится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ТК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«Шкиперский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Молл».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  <a:spcBef>
                <a:spcPts val="465"/>
              </a:spcBef>
            </a:pPr>
            <a:r>
              <a:rPr sz="1500" dirty="0">
                <a:latin typeface="Calibri"/>
                <a:cs typeface="Calibri"/>
              </a:rPr>
              <a:t>С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юга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участок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также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граничит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зоной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смешанной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застройки.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Напротив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входа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здание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ВНИИРА,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находится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территория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СКФ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500" spc="-5" dirty="0">
                <a:latin typeface="Calibri"/>
                <a:cs typeface="Calibri"/>
              </a:rPr>
              <a:t>Министерства</a:t>
            </a:r>
            <a:r>
              <a:rPr sz="1500" spc="5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обороны</a:t>
            </a:r>
            <a:r>
              <a:rPr sz="1500" spc="5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(Спортивный</a:t>
            </a:r>
            <a:r>
              <a:rPr sz="1500" spc="6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Клуб</a:t>
            </a:r>
            <a:r>
              <a:rPr sz="1500" spc="59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Флота).</a:t>
            </a:r>
            <a:r>
              <a:rPr sz="1500" spc="5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Чуть</a:t>
            </a:r>
            <a:r>
              <a:rPr sz="1500" spc="5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далее</a:t>
            </a:r>
            <a:r>
              <a:rPr sz="1500" spc="5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располагается</a:t>
            </a:r>
            <a:r>
              <a:rPr sz="1500" spc="5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яхт-клуб</a:t>
            </a:r>
            <a:r>
              <a:rPr sz="1500" spc="5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военно-морской</a:t>
            </a:r>
            <a:r>
              <a:rPr sz="1500" spc="5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базы</a:t>
            </a:r>
            <a:r>
              <a:rPr sz="1500" spc="5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5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музей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500" spc="-15" dirty="0">
                <a:latin typeface="Calibri"/>
                <a:cs typeface="Calibri"/>
              </a:rPr>
              <a:t>«Подводная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лодка</a:t>
            </a:r>
            <a:r>
              <a:rPr sz="1500" spc="24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Народоволец».</a:t>
            </a:r>
            <a:r>
              <a:rPr sz="1500" spc="2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2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непосредственной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близости</a:t>
            </a:r>
            <a:r>
              <a:rPr sz="1500" spc="2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от</a:t>
            </a:r>
            <a:r>
              <a:rPr sz="1500" spc="2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участка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располагается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военная</a:t>
            </a:r>
            <a:r>
              <a:rPr sz="1500" spc="2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часть.</a:t>
            </a:r>
            <a:r>
              <a:rPr sz="1500" spc="245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Также</a:t>
            </a:r>
            <a:r>
              <a:rPr sz="1500" spc="2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на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южной</a:t>
            </a:r>
            <a:endParaRPr sz="1500">
              <a:latin typeface="Calibri"/>
              <a:cs typeface="Calibri"/>
            </a:endParaRPr>
          </a:p>
          <a:p>
            <a:pPr marL="12700" marR="5715">
              <a:lnSpc>
                <a:spcPct val="70000"/>
              </a:lnSpc>
              <a:spcBef>
                <a:spcPts val="270"/>
              </a:spcBef>
            </a:pPr>
            <a:r>
              <a:rPr sz="1500" spc="-10" dirty="0">
                <a:latin typeface="Calibri"/>
                <a:cs typeface="Calibri"/>
              </a:rPr>
              <a:t>стороне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располагаются</a:t>
            </a:r>
            <a:r>
              <a:rPr sz="1500" spc="2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основной</a:t>
            </a:r>
            <a:r>
              <a:rPr sz="1500" spc="2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выставочный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комплекс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города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«ЛенЭКСПО»,</a:t>
            </a:r>
            <a:r>
              <a:rPr sz="1500" spc="25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главный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пассажирский</a:t>
            </a:r>
            <a:r>
              <a:rPr sz="1500" spc="2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морской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порт</a:t>
            </a:r>
            <a:r>
              <a:rPr sz="1500" spc="25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СПб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гостиница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«Морская».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500" dirty="0">
                <a:latin typeface="Calibri"/>
                <a:cs typeface="Calibri"/>
              </a:rPr>
              <a:t>Западная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граница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участков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выходит </a:t>
            </a:r>
            <a:r>
              <a:rPr sz="1500" dirty="0">
                <a:latin typeface="Calibri"/>
                <a:cs typeface="Calibri"/>
              </a:rPr>
              <a:t>к </a:t>
            </a:r>
            <a:r>
              <a:rPr sz="1500" spc="-15" dirty="0">
                <a:latin typeface="Calibri"/>
                <a:cs typeface="Calibri"/>
              </a:rPr>
              <a:t>Галерной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гавани.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Северо-западная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часть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  <a:spcBef>
                <a:spcPts val="455"/>
              </a:spcBef>
            </a:pPr>
            <a:r>
              <a:rPr sz="1500" spc="-5" dirty="0">
                <a:latin typeface="Calibri"/>
                <a:cs typeface="Calibri"/>
              </a:rPr>
              <a:t>граничит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со</a:t>
            </a:r>
            <a:r>
              <a:rPr sz="1500" spc="4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зданием</a:t>
            </a:r>
            <a:r>
              <a:rPr sz="1500" spc="4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Невского</a:t>
            </a:r>
            <a:r>
              <a:rPr sz="1500" spc="4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проектно-конструкторского</a:t>
            </a:r>
            <a:r>
              <a:rPr sz="1500" spc="47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бюро,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4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автосалоном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«Аксель-моторс».</a:t>
            </a:r>
            <a:r>
              <a:rPr sz="1500" spc="4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На</a:t>
            </a:r>
            <a:r>
              <a:rPr sz="1500" spc="459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противоположной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sz="1500" spc="-5" dirty="0">
                <a:latin typeface="Calibri"/>
                <a:cs typeface="Calibri"/>
              </a:rPr>
              <a:t>стороне</a:t>
            </a:r>
            <a:r>
              <a:rPr sz="1500" spc="-15" dirty="0">
                <a:latin typeface="Calibri"/>
                <a:cs typeface="Calibri"/>
              </a:rPr>
              <a:t> Галерной </a:t>
            </a:r>
            <a:r>
              <a:rPr sz="1500" dirty="0">
                <a:latin typeface="Calibri"/>
                <a:cs typeface="Calibri"/>
              </a:rPr>
              <a:t>гавани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располагаются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автотранспортный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парк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N24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«Спецтранс»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гаражи.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  <a:spcBef>
                <a:spcPts val="470"/>
              </a:spcBef>
            </a:pPr>
            <a:r>
              <a:rPr sz="1500" spc="-5" dirty="0">
                <a:latin typeface="Calibri"/>
                <a:cs typeface="Calibri"/>
              </a:rPr>
              <a:t>Восточная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часть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граничит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с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жилыми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домами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(средней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высотности),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которых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находятся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детский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сад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N°2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профессиональный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500" spc="-5" dirty="0">
                <a:latin typeface="Calibri"/>
                <a:cs typeface="Calibri"/>
              </a:rPr>
              <a:t>лицей</a:t>
            </a:r>
            <a:r>
              <a:rPr sz="1500" spc="2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«Сервис».</a:t>
            </a:r>
            <a:r>
              <a:rPr sz="1500" spc="3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На</a:t>
            </a:r>
            <a:r>
              <a:rPr sz="1500" spc="2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востоке</a:t>
            </a:r>
            <a:r>
              <a:rPr sz="1500" spc="29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от</a:t>
            </a:r>
            <a:r>
              <a:rPr sz="1500" spc="2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рассматриваемого</a:t>
            </a:r>
            <a:r>
              <a:rPr sz="1500" spc="29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участка</a:t>
            </a:r>
            <a:r>
              <a:rPr sz="1500" spc="2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располагается</a:t>
            </a:r>
            <a:r>
              <a:rPr sz="1500" spc="2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историческая</a:t>
            </a:r>
            <a:r>
              <a:rPr sz="1500" spc="2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часть</a:t>
            </a:r>
            <a:r>
              <a:rPr sz="1500" spc="2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острова,</a:t>
            </a:r>
            <a:r>
              <a:rPr sz="1500" spc="29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которая</a:t>
            </a:r>
            <a:r>
              <a:rPr sz="1500" spc="2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2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основном</a:t>
            </a:r>
            <a:endParaRPr sz="1500">
              <a:latin typeface="Calibri"/>
              <a:cs typeface="Calibri"/>
            </a:endParaRPr>
          </a:p>
          <a:p>
            <a:pPr marL="12700" marR="6985">
              <a:lnSpc>
                <a:spcPct val="70000"/>
              </a:lnSpc>
              <a:spcBef>
                <a:spcPts val="270"/>
              </a:spcBef>
            </a:pPr>
            <a:r>
              <a:rPr sz="1500" spc="-5" dirty="0">
                <a:latin typeface="Calibri"/>
                <a:cs typeface="Calibri"/>
              </a:rPr>
              <a:t>застроена</a:t>
            </a:r>
            <a:r>
              <a:rPr sz="1500" spc="28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доходными</a:t>
            </a:r>
            <a:r>
              <a:rPr sz="1500" spc="2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домами</a:t>
            </a:r>
            <a:r>
              <a:rPr sz="1500" spc="2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постройки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XIX</a:t>
            </a:r>
            <a:r>
              <a:rPr sz="1500" spc="2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начала</a:t>
            </a:r>
            <a:r>
              <a:rPr sz="1500" spc="2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XX</a:t>
            </a:r>
            <a:r>
              <a:rPr sz="1500" spc="2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века,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домами</a:t>
            </a:r>
            <a:r>
              <a:rPr sz="1500" spc="2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Сталинской</a:t>
            </a:r>
            <a:r>
              <a:rPr sz="1500" spc="2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эпохи</a:t>
            </a:r>
            <a:r>
              <a:rPr sz="1500" spc="2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2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различными</a:t>
            </a:r>
            <a:r>
              <a:rPr sz="1500" spc="27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общественными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учреждениями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науки,</a:t>
            </a:r>
            <a:r>
              <a:rPr sz="1500" spc="-15" dirty="0">
                <a:latin typeface="Calibri"/>
                <a:cs typeface="Calibri"/>
              </a:rPr>
              <a:t> культуры,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образования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 </a:t>
            </a:r>
            <a:r>
              <a:rPr sz="1500" spc="-5" dirty="0">
                <a:latin typeface="Calibri"/>
                <a:cs typeface="Calibri"/>
              </a:rPr>
              <a:t>медицины.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  <a:spcBef>
                <a:spcPts val="455"/>
              </a:spcBef>
            </a:pPr>
            <a:r>
              <a:rPr sz="1500" spc="-5" dirty="0">
                <a:latin typeface="Calibri"/>
                <a:cs typeface="Calibri"/>
              </a:rPr>
              <a:t>Прилегающий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к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объекту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район</a:t>
            </a:r>
            <a:r>
              <a:rPr sz="1500" spc="1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насыщен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местами</a:t>
            </a:r>
            <a:r>
              <a:rPr sz="1500" spc="1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для</a:t>
            </a:r>
            <a:r>
              <a:rPr sz="1500" spc="17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отдыха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проведения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досуга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прогулочными</a:t>
            </a:r>
            <a:r>
              <a:rPr sz="1500" spc="1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зонами,</a:t>
            </a:r>
            <a:r>
              <a:rPr sz="1500" spc="1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набережными,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sz="1500" spc="-5" dirty="0">
                <a:latin typeface="Calibri"/>
                <a:cs typeface="Calibri"/>
              </a:rPr>
              <a:t>парками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(Опочининский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сад,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Шкиперский</a:t>
            </a:r>
            <a:r>
              <a:rPr sz="1500" dirty="0">
                <a:latin typeface="Calibri"/>
                <a:cs typeface="Calibri"/>
              </a:rPr>
              <a:t> сад),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кафе,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ресторанами.</a:t>
            </a:r>
            <a:endParaRPr sz="1500">
              <a:latin typeface="Calibri"/>
              <a:cs typeface="Calibri"/>
            </a:endParaRPr>
          </a:p>
          <a:p>
            <a:pPr marL="12700" marR="2032635">
              <a:lnSpc>
                <a:spcPts val="2270"/>
              </a:lnSpc>
              <a:spcBef>
                <a:spcPts val="140"/>
              </a:spcBef>
            </a:pPr>
            <a:r>
              <a:rPr sz="1500" spc="-10" dirty="0">
                <a:latin typeface="Calibri"/>
                <a:cs typeface="Calibri"/>
              </a:rPr>
              <a:t>Пешеходную </a:t>
            </a:r>
            <a:r>
              <a:rPr sz="1500" dirty="0">
                <a:latin typeface="Calibri"/>
                <a:cs typeface="Calibri"/>
              </a:rPr>
              <a:t>и </a:t>
            </a:r>
            <a:r>
              <a:rPr sz="1500" spc="-5" dirty="0">
                <a:latin typeface="Calibri"/>
                <a:cs typeface="Calibri"/>
              </a:rPr>
              <a:t>транспортную доступность объекта можно охарактеризовать </a:t>
            </a:r>
            <a:r>
              <a:rPr sz="1500" spc="-10" dirty="0">
                <a:latin typeface="Calibri"/>
                <a:cs typeface="Calibri"/>
              </a:rPr>
              <a:t>как удовлетворительную.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расстояние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до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станции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метро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Приморская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-1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500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5" dirty="0">
                <a:latin typeface="Calibri"/>
                <a:cs typeface="Calibri"/>
              </a:rPr>
              <a:t>расстояние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до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станции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метро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Василеостровская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</a:t>
            </a:r>
            <a:r>
              <a:rPr sz="1500" spc="-5" dirty="0">
                <a:latin typeface="Calibri"/>
                <a:cs typeface="Calibri"/>
              </a:rPr>
              <a:t> 800 </a:t>
            </a:r>
            <a:r>
              <a:rPr sz="1500" dirty="0">
                <a:latin typeface="Calibri"/>
                <a:cs typeface="Calibri"/>
              </a:rPr>
              <a:t>м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00" spc="-5" dirty="0">
                <a:latin typeface="Calibri"/>
                <a:cs typeface="Calibri"/>
              </a:rPr>
              <a:t>расстояние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до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Пассажирского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морского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порта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</a:t>
            </a:r>
            <a:r>
              <a:rPr sz="1500" spc="-10" dirty="0">
                <a:latin typeface="Calibri"/>
                <a:cs typeface="Calibri"/>
              </a:rPr>
              <a:t> 000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</a:t>
            </a:r>
            <a:endParaRPr sz="1500">
              <a:latin typeface="Calibri"/>
              <a:cs typeface="Calibri"/>
            </a:endParaRPr>
          </a:p>
          <a:p>
            <a:pPr marL="12700" marR="6985">
              <a:lnSpc>
                <a:spcPct val="70000"/>
              </a:lnSpc>
              <a:spcBef>
                <a:spcPts val="1010"/>
              </a:spcBef>
            </a:pPr>
            <a:r>
              <a:rPr sz="1500" spc="-5" dirty="0">
                <a:latin typeface="Calibri"/>
                <a:cs typeface="Calibri"/>
              </a:rPr>
              <a:t>Наличная</a:t>
            </a:r>
            <a:r>
              <a:rPr sz="1500" spc="2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улица</a:t>
            </a:r>
            <a:r>
              <a:rPr sz="1500" spc="2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21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улица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Кораблестроителей</a:t>
            </a:r>
            <a:r>
              <a:rPr sz="1500" spc="24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являются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крупными</a:t>
            </a:r>
            <a:r>
              <a:rPr sz="1500" spc="2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магистралями,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по</a:t>
            </a:r>
            <a:r>
              <a:rPr sz="1500" spc="21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которым</a:t>
            </a:r>
            <a:r>
              <a:rPr sz="1500" spc="229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проходит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большое</a:t>
            </a:r>
            <a:r>
              <a:rPr sz="1500" spc="2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количество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маршрутов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наземного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транспорта: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примеры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20" y="1260347"/>
            <a:ext cx="5768339" cy="541629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примеры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0128" y="1286254"/>
            <a:ext cx="5550408" cy="545134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примеры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8311" y="1306066"/>
            <a:ext cx="5628132" cy="543610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примеры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844" y="1417319"/>
            <a:ext cx="10315956" cy="5157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350" y="216865"/>
            <a:ext cx="4303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Существующая</a:t>
            </a:r>
            <a:r>
              <a:rPr spc="-120" dirty="0"/>
              <a:t> </a:t>
            </a:r>
            <a:r>
              <a:rPr spc="-25" dirty="0"/>
              <a:t>застройка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6188" y="876370"/>
            <a:ext cx="5874909" cy="58334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100" y="720928"/>
            <a:ext cx="90557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29840" algn="l"/>
              </a:tabLst>
            </a:pPr>
            <a:r>
              <a:rPr spc="-25" dirty="0"/>
              <a:t>Визуализация	</a:t>
            </a:r>
            <a:r>
              <a:rPr spc="-30" dirty="0"/>
              <a:t>сохраняемого</a:t>
            </a:r>
            <a:r>
              <a:rPr spc="-90" dirty="0"/>
              <a:t> </a:t>
            </a:r>
            <a:r>
              <a:rPr spc="-30" dirty="0"/>
              <a:t>существующего</a:t>
            </a:r>
            <a:r>
              <a:rPr spc="-85" dirty="0"/>
              <a:t> </a:t>
            </a:r>
            <a:r>
              <a:rPr spc="-25" dirty="0"/>
              <a:t>объекта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108" y="1876057"/>
            <a:ext cx="5541441" cy="33497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0983" y="1875978"/>
            <a:ext cx="3714096" cy="43297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0928"/>
            <a:ext cx="57677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Визуализация</a:t>
            </a:r>
            <a:r>
              <a:rPr spc="-65" dirty="0"/>
              <a:t> </a:t>
            </a:r>
            <a:r>
              <a:rPr spc="-25" dirty="0"/>
              <a:t>сносимых</a:t>
            </a:r>
            <a:r>
              <a:rPr spc="-75" dirty="0"/>
              <a:t> </a:t>
            </a:r>
            <a:r>
              <a:rPr spc="-25" dirty="0"/>
              <a:t>объектов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2452088"/>
            <a:ext cx="5287026" cy="30983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8895" y="2072542"/>
            <a:ext cx="3769858" cy="4411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0928"/>
            <a:ext cx="7386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Визуализация</a:t>
            </a:r>
            <a:r>
              <a:rPr spc="-60" dirty="0"/>
              <a:t> </a:t>
            </a:r>
            <a:r>
              <a:rPr spc="-25" dirty="0"/>
              <a:t>объектов,</a:t>
            </a:r>
            <a:r>
              <a:rPr spc="-45" dirty="0"/>
              <a:t> </a:t>
            </a:r>
            <a:r>
              <a:rPr spc="-30" dirty="0"/>
              <a:t>подлежащих</a:t>
            </a:r>
            <a:r>
              <a:rPr spc="-65" dirty="0"/>
              <a:t> </a:t>
            </a:r>
            <a:r>
              <a:rPr spc="-15" dirty="0"/>
              <a:t>сносу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012" y="2327101"/>
            <a:ext cx="6097548" cy="33482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3216" y="2327154"/>
            <a:ext cx="3592126" cy="4111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3347</Words>
  <Application>Microsoft Office PowerPoint</Application>
  <PresentationFormat>Произвольный</PresentationFormat>
  <Paragraphs>340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Office Theme</vt:lpstr>
      <vt:lpstr>Презентация PowerPoint</vt:lpstr>
      <vt:lpstr>Проект жилого квартала (микрорайона).</vt:lpstr>
      <vt:lpstr>Топографическая съемка (подоснова).</vt:lpstr>
      <vt:lpstr>Квартал, ограниченный Наличной ул., Наличным переулком,  Парусной ул., Галерным проездом и Шкиперским протоком.</vt:lpstr>
      <vt:lpstr>Описание локального местоположения квартала</vt:lpstr>
      <vt:lpstr>Существующая застройка</vt:lpstr>
      <vt:lpstr>Визуализация сохраняемого существующего объекта</vt:lpstr>
      <vt:lpstr>Визуализация сносимых объектов</vt:lpstr>
      <vt:lpstr>Визуализация объектов, подлежащих сносу</vt:lpstr>
      <vt:lpstr>Визуализация объектов, подлежащих сносу</vt:lpstr>
      <vt:lpstr>Визуализация объекта ( производственный корпус)</vt:lpstr>
      <vt:lpstr>Визуализация объекта ( торговый комплекс).</vt:lpstr>
      <vt:lpstr>2. ЗАДАЧИ ПРОЕКТИРОВАНИЯ ЖИЛОГО КВАРТАЛА  (МИКРОРАЙОНА).</vt:lpstr>
      <vt:lpstr>Закон Санкт-Петербурга от 22.12.2005 № 728-99 «О  Генеральном плане Санкт-Петербурга» (далее Генеральный  план СПб).</vt:lpstr>
      <vt:lpstr>Генеральный план СПб, ПЗЗ</vt:lpstr>
      <vt:lpstr>Правила землепользования и застройки Санкт-Петербурга (ПЗЗ).  Закон Санкт-Петербурга № 820-7.</vt:lpstr>
      <vt:lpstr>Градостроительный регламент территориальной зоны ТД1-1_1  по ПЗЗ</vt:lpstr>
      <vt:lpstr>Историко-культурные ограничения</vt:lpstr>
      <vt:lpstr>Историко-культурные ограничения</vt:lpstr>
      <vt:lpstr>Режим ЗРЗ 2</vt:lpstr>
      <vt:lpstr>На территории ЗРЗ 2 допускается:</vt:lpstr>
      <vt:lpstr>Режим ЗРЗ 3.</vt:lpstr>
      <vt:lpstr>Особые требования в ЗА 2.</vt:lpstr>
      <vt:lpstr>Высотный регламент</vt:lpstr>
      <vt:lpstr>2.2. Социальные и градостроительные задачи</vt:lpstr>
      <vt:lpstr>Система городского транспорта на прилегающей к кварталу территории</vt:lpstr>
      <vt:lpstr>2.3. Архитектурно-планировочные задачи</vt:lpstr>
      <vt:lpstr>2.4 Задачи рационального использования и межевания  территории.</vt:lpstr>
      <vt:lpstr>Примеры возможного межевания территории.</vt:lpstr>
      <vt:lpstr>Примеры возможного межевания территории.</vt:lpstr>
      <vt:lpstr>3. НОРМЫ ПРОЕКТИРОВАНИЯ</vt:lpstr>
      <vt:lpstr>4. ИНЖЕНЕРНОЕ ОБОРУДОВАНИЕ КВАРТАЛА.</vt:lpstr>
      <vt:lpstr>5. ЭТАПЫ РАБОТЫ НАД ПРОЕКТОМ</vt:lpstr>
      <vt:lpstr>5. ЭТАПЫ РАБОТЫ НАД ПРОЕКТОМ</vt:lpstr>
      <vt:lpstr>6. МЕТОДИЧЕСКИЕ УКАЗАНИЯ К РАЗРАБОТКЕ ПЕРВОГО  ЭТАПА ПРОЕКТА.</vt:lpstr>
      <vt:lpstr>Расчет жилого фонда. Расчет вместимости учреждений обслуживания.</vt:lpstr>
      <vt:lpstr>Детские дошкольные учреждения ( ДОУ)</vt:lpstr>
      <vt:lpstr>Школы.</vt:lpstr>
      <vt:lpstr>6.4. Определение территории учреждений обслуживания</vt:lpstr>
      <vt:lpstr>6.5. Расчет территории для автостоянок.</vt:lpstr>
      <vt:lpstr>6.6. Расчет территории для хозяйственных, детских и  спортивных площадок, зеленых насаждений.</vt:lpstr>
      <vt:lpstr>Технико-экономические показатели.</vt:lpstr>
      <vt:lpstr>6.8. План застройки квартала.</vt:lpstr>
      <vt:lpstr>Композиционные схемы размещения жилых и общественных зданий и элементов территории</vt:lpstr>
      <vt:lpstr>Технико-экономические показатели застройки квартала  (микрорайона)</vt:lpstr>
      <vt:lpstr>Примеры проектов планировки данного квартала,  выполненные ранее студентами СПб ГАСУ.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Лавров Леонид Павлович</dc:creator>
  <cp:lastModifiedBy>владлен</cp:lastModifiedBy>
  <cp:revision>7</cp:revision>
  <dcterms:created xsi:type="dcterms:W3CDTF">2022-08-30T09:54:51Z</dcterms:created>
  <dcterms:modified xsi:type="dcterms:W3CDTF">2022-09-04T09:43:51Z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2022-08-30T00:00:00Z</vt:filetime>
  </property>
</Properties>
</file>